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5"/>
  </p:notesMasterIdLst>
  <p:handoutMasterIdLst>
    <p:handoutMasterId r:id="rId16"/>
  </p:handoutMasterIdLst>
  <p:sldIdLst>
    <p:sldId id="544" r:id="rId2"/>
    <p:sldId id="518" r:id="rId3"/>
    <p:sldId id="873" r:id="rId4"/>
    <p:sldId id="1109" r:id="rId5"/>
    <p:sldId id="1052" r:id="rId6"/>
    <p:sldId id="1110" r:id="rId7"/>
    <p:sldId id="1112" r:id="rId8"/>
    <p:sldId id="1111" r:id="rId9"/>
    <p:sldId id="1113" r:id="rId10"/>
    <p:sldId id="1114" r:id="rId11"/>
    <p:sldId id="547" r:id="rId12"/>
    <p:sldId id="473" r:id="rId13"/>
    <p:sldId id="41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A8014"/>
    <a:srgbClr val="F0D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86410"/>
  </p:normalViewPr>
  <p:slideViewPr>
    <p:cSldViewPr snapToGrid="0">
      <p:cViewPr varScale="1">
        <p:scale>
          <a:sx n="79" d="100"/>
          <a:sy n="79" d="100"/>
        </p:scale>
        <p:origin x="1566" y="78"/>
      </p:cViewPr>
      <p:guideLst>
        <p:guide orient="horz" pos="2160"/>
        <p:guide pos="2880"/>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p:scale>
          <a:sx n="100" d="100"/>
          <a:sy n="100" d="100"/>
        </p:scale>
        <p:origin x="1890" y="-12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CA3FCD-CB97-409F-9893-E48E45C2F1D2}" type="datetimeFigureOut">
              <a:rPr lang="en-US" smtClean="0"/>
              <a:pPr/>
              <a:t>7/3/2018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vbcbvcbvc</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7BBC56-7FFB-4A4C-9548-CD60C7200324}" type="slidenum">
              <a:rPr lang="en-US" smtClean="0"/>
              <a:pPr/>
              <a:t>‹#›</a:t>
            </a:fld>
            <a:endParaRPr lang="en-US"/>
          </a:p>
        </p:txBody>
      </p:sp>
    </p:spTree>
    <p:extLst>
      <p:ext uri="{BB962C8B-B14F-4D97-AF65-F5344CB8AC3E}">
        <p14:creationId xmlns:p14="http://schemas.microsoft.com/office/powerpoint/2010/main" val="932083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DC7F6-6FC7-4961-BC25-8C40005BD9AB}" type="datetimeFigureOut">
              <a:rPr lang="en-IN" smtClean="0"/>
              <a:pPr/>
              <a:t>03-07-2018</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IN"/>
              <a:t>vbcbvcbvc</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1E5E4A-9CCB-41E2-A252-E47A68AB1551}" type="slidenum">
              <a:rPr lang="en-IN" smtClean="0"/>
              <a:pPr/>
              <a:t>‹#›</a:t>
            </a:fld>
            <a:endParaRPr lang="en-IN"/>
          </a:p>
        </p:txBody>
      </p:sp>
    </p:spTree>
    <p:extLst>
      <p:ext uri="{BB962C8B-B14F-4D97-AF65-F5344CB8AC3E}">
        <p14:creationId xmlns:p14="http://schemas.microsoft.com/office/powerpoint/2010/main" val="11322317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1C1E5E4A-9CCB-41E2-A252-E47A68AB1551}" type="slidenum">
              <a:rPr lang="en-IN" smtClean="0"/>
              <a:pPr/>
              <a:t>1</a:t>
            </a:fld>
            <a:endParaRPr lang="en-IN"/>
          </a:p>
        </p:txBody>
      </p:sp>
    </p:spTree>
    <p:extLst>
      <p:ext uri="{BB962C8B-B14F-4D97-AF65-F5344CB8AC3E}">
        <p14:creationId xmlns:p14="http://schemas.microsoft.com/office/powerpoint/2010/main" val="52241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2</a:t>
            </a:fld>
            <a:endParaRPr lang="en-IN"/>
          </a:p>
        </p:txBody>
      </p:sp>
    </p:spTree>
    <p:extLst>
      <p:ext uri="{BB962C8B-B14F-4D97-AF65-F5344CB8AC3E}">
        <p14:creationId xmlns:p14="http://schemas.microsoft.com/office/powerpoint/2010/main" val="100217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5</a:t>
            </a:fld>
            <a:endParaRPr lang="en-IN"/>
          </a:p>
        </p:txBody>
      </p:sp>
    </p:spTree>
    <p:extLst>
      <p:ext uri="{BB962C8B-B14F-4D97-AF65-F5344CB8AC3E}">
        <p14:creationId xmlns:p14="http://schemas.microsoft.com/office/powerpoint/2010/main" val="3276931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6</a:t>
            </a:fld>
            <a:endParaRPr lang="en-IN"/>
          </a:p>
        </p:txBody>
      </p:sp>
    </p:spTree>
    <p:extLst>
      <p:ext uri="{BB962C8B-B14F-4D97-AF65-F5344CB8AC3E}">
        <p14:creationId xmlns:p14="http://schemas.microsoft.com/office/powerpoint/2010/main" val="173248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C1E5E4A-9CCB-41E2-A252-E47A68AB1551}" type="slidenum">
              <a:rPr lang="en-IN" smtClean="0"/>
              <a:pPr/>
              <a:t>8</a:t>
            </a:fld>
            <a:endParaRPr lang="en-IN"/>
          </a:p>
        </p:txBody>
      </p:sp>
    </p:spTree>
    <p:extLst>
      <p:ext uri="{BB962C8B-B14F-4D97-AF65-F5344CB8AC3E}">
        <p14:creationId xmlns:p14="http://schemas.microsoft.com/office/powerpoint/2010/main" val="425878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sz="1800" dirty="0">
              <a:latin typeface="Arial Black" pitchFamily="34" charset="0"/>
            </a:endParaRPr>
          </a:p>
        </p:txBody>
      </p:sp>
      <p:sp>
        <p:nvSpPr>
          <p:cNvPr id="4" name="Slide Number Placeholder 3"/>
          <p:cNvSpPr>
            <a:spLocks noGrp="1"/>
          </p:cNvSpPr>
          <p:nvPr>
            <p:ph type="sldNum" sz="quarter" idx="10"/>
          </p:nvPr>
        </p:nvSpPr>
        <p:spPr/>
        <p:txBody>
          <a:bodyPr/>
          <a:lstStyle/>
          <a:p>
            <a:fld id="{1C1E5E4A-9CCB-41E2-A252-E47A68AB1551}" type="slidenum">
              <a:rPr lang="en-IN" smtClean="0"/>
              <a:pPr/>
              <a:t>13</a:t>
            </a:fld>
            <a:endParaRPr lang="en-IN"/>
          </a:p>
        </p:txBody>
      </p:sp>
    </p:spTree>
    <p:extLst>
      <p:ext uri="{BB962C8B-B14F-4D97-AF65-F5344CB8AC3E}">
        <p14:creationId xmlns:p14="http://schemas.microsoft.com/office/powerpoint/2010/main" val="217044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0429"/>
            <a:ext cx="7772400" cy="1470025"/>
          </a:xfrm>
        </p:spPr>
        <p:txBody>
          <a:bodyPr>
            <a:normAutofit/>
          </a:bodyPr>
          <a:lstStyle>
            <a:lvl1pPr algn="r">
              <a:defRPr sz="4500">
                <a:solidFill>
                  <a:schemeClr val="tx2"/>
                </a:solidFill>
                <a:latin typeface="Calibri"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2133600" y="3886200"/>
            <a:ext cx="6400800" cy="1752600"/>
          </a:xfrm>
          <a:prstGeom prst="rect">
            <a:avLst/>
          </a:prstGeom>
        </p:spPr>
        <p:txBody>
          <a:bodyPr/>
          <a:lstStyle>
            <a:lvl1pPr marL="0" indent="0" algn="r">
              <a:buNone/>
              <a:defRPr sz="2700">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Tree>
    <p:extLst>
      <p:ext uri="{BB962C8B-B14F-4D97-AF65-F5344CB8AC3E}">
        <p14:creationId xmlns:p14="http://schemas.microsoft.com/office/powerpoint/2010/main" val="20940809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782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lvl1pPr>
              <a:defRPr>
                <a:latin typeface="Calibri"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2684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marL="0" marR="0" lvl="0" indent="0" algn="ctr" defTabSz="514350" rtl="0" eaLnBrk="0" fontAlgn="base" latinLnBrk="0" hangingPunct="0">
              <a:lnSpc>
                <a:spcPct val="100000"/>
              </a:lnSpc>
              <a:spcBef>
                <a:spcPct val="0"/>
              </a:spcBef>
              <a:spcAft>
                <a:spcPct val="0"/>
              </a:spcAft>
              <a:buClrTx/>
              <a:buSzTx/>
              <a:buFontTx/>
              <a:buNone/>
              <a:tabLst/>
              <a:defRPr/>
            </a:pPr>
            <a:endParaRPr kumimoji="0" lang="en-US" altLang="en-US" sz="2475"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Rectangle 3"/>
          <p:cNvSpPr>
            <a:spLocks noGrp="1" noChangeArrowheads="1"/>
          </p:cNvSpPr>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chemeClr val="tx1"/>
                </a:solidFill>
                <a:latin typeface="Georgia" panose="02040502050405020303" pitchFamily="18" charset="0"/>
                <a:ea typeface="ＭＳ Ｐゴシック" panose="020B0600070205080204" pitchFamily="34" charset="-128"/>
              </a:defRPr>
            </a:lvl1pPr>
            <a:lvl2pPr marL="742950" indent="-285750">
              <a:defRPr sz="1400">
                <a:solidFill>
                  <a:schemeClr val="tx1"/>
                </a:solidFill>
                <a:latin typeface="Georgia" panose="02040502050405020303" pitchFamily="18" charset="0"/>
                <a:ea typeface="ＭＳ Ｐゴシック" panose="020B0600070205080204" pitchFamily="34" charset="-128"/>
              </a:defRPr>
            </a:lvl2pPr>
            <a:lvl3pPr marL="1143000" indent="-228600">
              <a:defRPr sz="1400">
                <a:solidFill>
                  <a:schemeClr val="tx1"/>
                </a:solidFill>
                <a:latin typeface="Georgia" panose="02040502050405020303" pitchFamily="18" charset="0"/>
                <a:ea typeface="ＭＳ Ｐゴシック" panose="020B0600070205080204" pitchFamily="34" charset="-128"/>
              </a:defRPr>
            </a:lvl3pPr>
            <a:lvl4pPr marL="1600200" indent="-228600">
              <a:defRPr sz="1400">
                <a:solidFill>
                  <a:schemeClr val="tx1"/>
                </a:solidFill>
                <a:latin typeface="Georgia" panose="02040502050405020303" pitchFamily="18" charset="0"/>
                <a:ea typeface="ＭＳ Ｐゴシック" panose="020B0600070205080204" pitchFamily="34" charset="-128"/>
              </a:defRPr>
            </a:lvl4pPr>
            <a:lvl5pPr marL="2057400" indent="-228600">
              <a:defRPr sz="1400">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spcBef>
                <a:spcPct val="50000"/>
              </a:spcBef>
              <a:spcAft>
                <a:spcPct val="0"/>
              </a:spcAft>
              <a:defRPr sz="1400">
                <a:solidFill>
                  <a:schemeClr val="tx1"/>
                </a:solidFill>
                <a:latin typeface="Georgia" panose="02040502050405020303" pitchFamily="18" charset="0"/>
                <a:ea typeface="ＭＳ Ｐゴシック" panose="020B0600070205080204" pitchFamily="34" charset="-128"/>
              </a:defRPr>
            </a:lvl9pPr>
          </a:lstStyle>
          <a:p>
            <a:pPr marL="192881" marR="0" lvl="0" indent="-192881" algn="l" defTabSz="51435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885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lvl1pPr marL="0" indent="0">
              <a:buClr>
                <a:srgbClr val="0070C0"/>
              </a:buClr>
              <a:buFont typeface="Wingdings" panose="05000000000000000000" pitchFamily="2" charset="2"/>
              <a:buNone/>
              <a:defRPr/>
            </a:lvl1pPr>
            <a:lvl2pPr marL="514350" indent="-257175">
              <a:buClr>
                <a:srgbClr val="0070C0"/>
              </a:buClr>
              <a:buFont typeface="Arial" panose="020B0604020202020204" pitchFamily="34" charset="0"/>
              <a:buChar char="•"/>
              <a:defRPr/>
            </a:lvl2pPr>
            <a:lvl3pPr marL="642938" indent="-128588">
              <a:buClr>
                <a:srgbClr val="0070C0"/>
              </a:buClr>
              <a:buSzPct val="90000"/>
              <a:buFont typeface="Courier New" panose="02070309020205020404" pitchFamily="49" charset="0"/>
              <a:buChar char="o"/>
              <a:defRPr/>
            </a:lvl3pPr>
          </a:lstStyle>
          <a:p>
            <a:pPr lvl="0"/>
            <a:r>
              <a:rPr lang="en-GB" dirty="0"/>
              <a:t>Click</a:t>
            </a:r>
          </a:p>
          <a:p>
            <a:pPr lvl="0"/>
            <a:r>
              <a:rPr lang="en-GB" dirty="0"/>
              <a:t>	</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14" name="Title Placeholder 1"/>
          <p:cNvSpPr>
            <a:spLocks noGrp="1"/>
          </p:cNvSpPr>
          <p:nvPr>
            <p:ph type="title"/>
          </p:nvPr>
        </p:nvSpPr>
        <p:spPr>
          <a:xfrm>
            <a:off x="2057401" y="115094"/>
            <a:ext cx="6066692" cy="10279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6" name="Footer Placeholder 4"/>
          <p:cNvSpPr>
            <a:spLocks noGrp="1"/>
          </p:cNvSpPr>
          <p:nvPr>
            <p:ph type="ftr" sz="quarter" idx="3"/>
          </p:nvPr>
        </p:nvSpPr>
        <p:spPr>
          <a:xfrm>
            <a:off x="1" y="6369233"/>
            <a:ext cx="9144000" cy="491737"/>
          </a:xfrm>
          <a:prstGeom prst="rect">
            <a:avLst/>
          </a:prstGeom>
          <a:solidFill>
            <a:schemeClr val="bg1">
              <a:lumMod val="75000"/>
            </a:schemeClr>
          </a:solidFill>
          <a:ln>
            <a:noFill/>
          </a:ln>
        </p:spPr>
        <p:txBody>
          <a:bodyPr vert="horz" lIns="91440" tIns="45720" rIns="91440" bIns="45720" rtlCol="0" anchor="ctr"/>
          <a:lstStyle>
            <a:lvl1pPr algn="ctr">
              <a:defRPr sz="1600" b="1" spc="225">
                <a:solidFill>
                  <a:schemeClr val="tx2"/>
                </a:solidFill>
                <a:latin typeface="Century Gothic" panose="020B0502020202020204" pitchFamily="34" charset="0"/>
              </a:defRPr>
            </a:lvl1pPr>
          </a:lstStyle>
          <a:p>
            <a:r>
              <a:rPr lang="en-IN"/>
              <a:t>National Academy of Customs, Indirect Taxes and Narcotics (NACIN)</a:t>
            </a:r>
            <a:endParaRPr lang="en-US" dirty="0"/>
          </a:p>
        </p:txBody>
      </p:sp>
    </p:spTree>
    <p:extLst>
      <p:ext uri="{BB962C8B-B14F-4D97-AF65-F5344CB8AC3E}">
        <p14:creationId xmlns:p14="http://schemas.microsoft.com/office/powerpoint/2010/main" val="25777881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2250" b="1" cap="all">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txBox="1">
            <a:spLocks/>
          </p:cNvSpPr>
          <p:nvPr userDrawn="1"/>
        </p:nvSpPr>
        <p:spPr>
          <a:xfrm>
            <a:off x="2057401" y="115094"/>
            <a:ext cx="6066692" cy="1027906"/>
          </a:xfrm>
          <a:prstGeom prst="rect">
            <a:avLst/>
          </a:prstGeom>
        </p:spPr>
        <p:txBody>
          <a:bodyPr vert="horz" lIns="68580" tIns="34290" rIns="68580" bIns="34290" rtlCol="0" anchor="ctr">
            <a:normAutofit/>
          </a:bodyPr>
          <a:lstStyle>
            <a:lvl1pPr algn="ctr" defTabSz="685800" rtl="0" eaLnBrk="1" latinLnBrk="0" hangingPunct="1">
              <a:spcBef>
                <a:spcPct val="0"/>
              </a:spcBef>
              <a:buNone/>
              <a:defRPr sz="4000" kern="1200">
                <a:solidFill>
                  <a:schemeClr val="tx2"/>
                </a:solidFill>
                <a:latin typeface="Calibri" pitchFamily="34" charset="0"/>
                <a:ea typeface="+mj-ea"/>
                <a:cs typeface="+mj-cs"/>
              </a:defRPr>
            </a:lvl1pPr>
          </a:lstStyle>
          <a:p>
            <a:r>
              <a:rPr lang="en-US" sz="3000"/>
              <a:t>Click to edit Master title style</a:t>
            </a:r>
            <a:endParaRPr lang="en-GB" sz="3000" dirty="0"/>
          </a:p>
        </p:txBody>
      </p:sp>
    </p:spTree>
    <p:extLst>
      <p:ext uri="{BB962C8B-B14F-4D97-AF65-F5344CB8AC3E}">
        <p14:creationId xmlns:p14="http://schemas.microsoft.com/office/powerpoint/2010/main" val="20029176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9928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0409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3425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8032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125" b="1">
                <a:latin typeface="Calibri"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632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125" b="1">
                <a:latin typeface="Calibri"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0" y="6535080"/>
            <a:ext cx="1065628" cy="365125"/>
          </a:xfrm>
          <a:prstGeom prst="rect">
            <a:avLst/>
          </a:prstGeom>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IN">
                <a:solidFill>
                  <a:prstClr val="black">
                    <a:tint val="75000"/>
                  </a:prstClr>
                </a:solidFill>
              </a:rPr>
              <a:t>National Academy of Customs, Indirect Taxes and Narcotics (NACIN)</a:t>
            </a: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7866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1" y="115094"/>
            <a:ext cx="6066692" cy="102790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Footer Placeholder 4"/>
          <p:cNvSpPr>
            <a:spLocks noGrp="1"/>
          </p:cNvSpPr>
          <p:nvPr>
            <p:ph type="ftr" sz="quarter" idx="3"/>
          </p:nvPr>
        </p:nvSpPr>
        <p:spPr>
          <a:xfrm>
            <a:off x="1" y="6426558"/>
            <a:ext cx="9144000" cy="447291"/>
          </a:xfrm>
          <a:prstGeom prst="rect">
            <a:avLst/>
          </a:prstGeom>
          <a:solidFill>
            <a:schemeClr val="bg1">
              <a:lumMod val="75000"/>
            </a:schemeClr>
          </a:solidFill>
          <a:ln>
            <a:noFill/>
          </a:ln>
        </p:spPr>
        <p:txBody>
          <a:bodyPr vert="horz" lIns="91440" tIns="45720" rIns="91440" bIns="45720" rtlCol="0" anchor="ctr"/>
          <a:lstStyle>
            <a:lvl1pPr algn="ctr">
              <a:defRPr sz="1600" b="1" spc="225">
                <a:solidFill>
                  <a:schemeClr val="tx2"/>
                </a:solidFill>
                <a:latin typeface="Century Gothic" panose="020B0502020202020204" pitchFamily="34" charset="0"/>
              </a:defRPr>
            </a:lvl1pPr>
          </a:lstStyle>
          <a:p>
            <a:r>
              <a:rPr lang="en-IN"/>
              <a:t>National Academy of Customs, Indirect Taxes and Narcotics (NACIN)</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8322"/>
            <a:ext cx="2065437" cy="1021988"/>
          </a:xfrm>
          <a:prstGeom prst="rect">
            <a:avLst/>
          </a:prstGeom>
        </p:spPr>
      </p:pic>
      <p:pic>
        <p:nvPicPr>
          <p:cNvPr id="8" name="Picture 7" descr="Image result for cbec logo"/>
          <p:cNvPicPr/>
          <p:nvPr userDrawn="1"/>
        </p:nvPicPr>
        <p:blipFill>
          <a:blip r:embed="rId15"/>
          <a:stretch>
            <a:fillRect/>
          </a:stretch>
        </p:blipFill>
        <p:spPr bwMode="auto">
          <a:xfrm>
            <a:off x="8023538" y="13712"/>
            <a:ext cx="1120463" cy="1129288"/>
          </a:xfrm>
          <a:prstGeom prst="rect">
            <a:avLst/>
          </a:prstGeom>
          <a:solidFill>
            <a:schemeClr val="accent1">
              <a:lumMod val="60000"/>
              <a:lumOff val="40000"/>
              <a:alpha val="53000"/>
            </a:schemeClr>
          </a:solidFill>
          <a:ln>
            <a:noFill/>
          </a:ln>
        </p:spPr>
      </p:pic>
    </p:spTree>
    <p:extLst>
      <p:ext uri="{BB962C8B-B14F-4D97-AF65-F5344CB8AC3E}">
        <p14:creationId xmlns:p14="http://schemas.microsoft.com/office/powerpoint/2010/main" val="362386330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hf hdr="0" dt="0"/>
  <p:txStyles>
    <p:titleStyle>
      <a:lvl1pPr algn="ctr" defTabSz="514350" rtl="0" eaLnBrk="1" latinLnBrk="0" hangingPunct="1">
        <a:spcBef>
          <a:spcPct val="0"/>
        </a:spcBef>
        <a:buNone/>
        <a:defRPr sz="3000" b="1" kern="1200">
          <a:solidFill>
            <a:schemeClr val="tx2"/>
          </a:solidFill>
          <a:latin typeface="Calibri" pitchFamily="34" charset="0"/>
          <a:ea typeface="+mj-ea"/>
          <a:cs typeface="+mj-cs"/>
        </a:defRPr>
      </a:lvl1pPr>
    </p:titleStyle>
    <p:bodyStyle>
      <a:lvl1pPr marL="192881" indent="-192881" algn="l" defTabSz="514350" rtl="0" eaLnBrk="1" latinLnBrk="0" hangingPunct="1">
        <a:spcBef>
          <a:spcPct val="20000"/>
        </a:spcBef>
        <a:buFont typeface="Arial" pitchFamily="34" charset="0"/>
        <a:buChar char="•"/>
        <a:defRPr sz="1800" kern="1200">
          <a:solidFill>
            <a:schemeClr val="tx1"/>
          </a:solidFill>
          <a:latin typeface="Calibri" pitchFamily="34" charset="0"/>
          <a:ea typeface="+mn-ea"/>
          <a:cs typeface="+mn-cs"/>
        </a:defRPr>
      </a:lvl1pPr>
      <a:lvl2pPr marL="417910" indent="-160735" algn="l" defTabSz="514350" rtl="0" eaLnBrk="1" latinLnBrk="0" hangingPunct="1">
        <a:spcBef>
          <a:spcPct val="20000"/>
        </a:spcBef>
        <a:buFont typeface="Arial" pitchFamily="34" charset="0"/>
        <a:buChar char="–"/>
        <a:defRPr sz="1575" kern="1200">
          <a:solidFill>
            <a:schemeClr val="tx1"/>
          </a:solidFill>
          <a:latin typeface="Calibri" pitchFamily="34" charset="0"/>
          <a:ea typeface="+mn-ea"/>
          <a:cs typeface="+mn-cs"/>
        </a:defRPr>
      </a:lvl2pPr>
      <a:lvl3pPr marL="642938" indent="-128588" algn="l" defTabSz="514350" rtl="0" eaLnBrk="1" latinLnBrk="0" hangingPunct="1">
        <a:spcBef>
          <a:spcPct val="20000"/>
        </a:spcBef>
        <a:buFont typeface="Arial" pitchFamily="34" charset="0"/>
        <a:buChar char="•"/>
        <a:defRPr sz="1350" kern="1200">
          <a:solidFill>
            <a:schemeClr val="tx1"/>
          </a:solidFill>
          <a:latin typeface="Calibri" pitchFamily="34" charset="0"/>
          <a:ea typeface="+mn-ea"/>
          <a:cs typeface="+mn-cs"/>
        </a:defRPr>
      </a:lvl3pPr>
      <a:lvl4pPr marL="900113" indent="-128588" algn="l" defTabSz="514350" rtl="0" eaLnBrk="1" latinLnBrk="0" hangingPunct="1">
        <a:spcBef>
          <a:spcPct val="20000"/>
        </a:spcBef>
        <a:buFont typeface="Arial" pitchFamily="34" charset="0"/>
        <a:buChar char="–"/>
        <a:defRPr sz="1125" kern="1200">
          <a:solidFill>
            <a:schemeClr val="tx1"/>
          </a:solidFill>
          <a:latin typeface="Calibri" pitchFamily="34" charset="0"/>
          <a:ea typeface="+mn-ea"/>
          <a:cs typeface="+mn-cs"/>
        </a:defRPr>
      </a:lvl4pPr>
      <a:lvl5pPr marL="1157288" indent="-128588" algn="l" defTabSz="514350" rtl="0" eaLnBrk="1" latinLnBrk="0" hangingPunct="1">
        <a:spcBef>
          <a:spcPct val="20000"/>
        </a:spcBef>
        <a:buFont typeface="Arial" pitchFamily="34" charset="0"/>
        <a:buChar char="»"/>
        <a:defRPr sz="1125" kern="1200">
          <a:solidFill>
            <a:schemeClr val="tx1"/>
          </a:solidFill>
          <a:latin typeface="Calibri"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bec-gst.gov.in/cbec-mitra.html" TargetMode="External"/><Relationship Id="rId2" Type="http://schemas.openxmlformats.org/officeDocument/2006/relationships/hyperlink" Target="https://cbec-gst.gov.in/" TargetMode="External"/><Relationship Id="rId1" Type="http://schemas.openxmlformats.org/officeDocument/2006/relationships/slideLayout" Target="../slideLayouts/slideLayout2.xml"/><Relationship Id="rId5" Type="http://schemas.openxmlformats.org/officeDocument/2006/relationships/hyperlink" Target="https://selfservice.gstsystem.in/" TargetMode="External"/><Relationship Id="rId4" Type="http://schemas.openxmlformats.org/officeDocument/2006/relationships/hyperlink" Target="mailto:cbecmitra.helpdesk@icegate.gov.i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askGSTech" TargetMode="External"/><Relationship Id="rId2" Type="http://schemas.openxmlformats.org/officeDocument/2006/relationships/hyperlink" Target="https://twitter.com/askGST_GoI" TargetMode="External"/><Relationship Id="rId1" Type="http://schemas.openxmlformats.org/officeDocument/2006/relationships/slideLayout" Target="../slideLayouts/slideLayout2.xml"/><Relationship Id="rId4" Type="http://schemas.openxmlformats.org/officeDocument/2006/relationships/hyperlink" Target="https://twitter.com/GSTNACI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bic.gov.in/resources/htdocs-cbec/gst/notfctn-12-2018-cgst-rate-english.pdf;jsessionid=897B88394814B8202B9E1D798A86EB2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IN" dirty="0">
                <a:solidFill>
                  <a:prstClr val="black">
                    <a:tint val="75000"/>
                  </a:prstClr>
                </a:solidFill>
              </a:rPr>
              <a:t>National Academy of Customs, Indirect Taxes and Narcotics (NACIN)</a:t>
            </a:r>
            <a:endParaRPr lang="en-US" dirty="0">
              <a:solidFill>
                <a:prstClr val="black">
                  <a:tint val="75000"/>
                </a:prstClr>
              </a:solidFill>
            </a:endParaRPr>
          </a:p>
        </p:txBody>
      </p:sp>
      <p:sp>
        <p:nvSpPr>
          <p:cNvPr id="6" name="Title 5"/>
          <p:cNvSpPr>
            <a:spLocks noGrp="1"/>
          </p:cNvSpPr>
          <p:nvPr>
            <p:ph type="ctrTitle"/>
          </p:nvPr>
        </p:nvSpPr>
        <p:spPr>
          <a:xfrm>
            <a:off x="762000" y="1579419"/>
            <a:ext cx="7772400" cy="2154412"/>
          </a:xfrm>
        </p:spPr>
        <p:txBody>
          <a:bodyPr>
            <a:noAutofit/>
          </a:bodyPr>
          <a:lstStyle/>
          <a:p>
            <a:pPr algn="ctr"/>
            <a:r>
              <a:rPr lang="en-IN" sz="4950" dirty="0">
                <a:cs typeface="Calibri" panose="020F0502020204030204" pitchFamily="34" charset="0"/>
              </a:rPr>
              <a:t>GST Update </a:t>
            </a:r>
            <a:br>
              <a:rPr lang="en-IN" sz="4950" dirty="0">
                <a:cs typeface="Calibri" panose="020F0502020204030204" pitchFamily="34" charset="0"/>
              </a:rPr>
            </a:br>
            <a:endParaRPr lang="en-IN" sz="2800" b="0" dirty="0">
              <a:cs typeface="Calibri" panose="020F0502020204030204" pitchFamily="34" charset="0"/>
            </a:endParaRPr>
          </a:p>
        </p:txBody>
      </p:sp>
      <p:sp>
        <p:nvSpPr>
          <p:cNvPr id="7" name="Subtitle 6"/>
          <p:cNvSpPr>
            <a:spLocks noGrp="1"/>
          </p:cNvSpPr>
          <p:nvPr>
            <p:ph type="subTitle" idx="1"/>
          </p:nvPr>
        </p:nvSpPr>
        <p:spPr>
          <a:xfrm>
            <a:off x="1859280" y="3202055"/>
            <a:ext cx="5760720" cy="1203960"/>
          </a:xfrm>
          <a:prstGeom prst="rect">
            <a:avLst/>
          </a:prstGeom>
        </p:spPr>
        <p:txBody>
          <a:bodyPr>
            <a:normAutofit fontScale="85000" lnSpcReduction="20000"/>
          </a:bodyPr>
          <a:lstStyle/>
          <a:p>
            <a:endParaRPr lang="en-IN" sz="3200" dirty="0">
              <a:cs typeface="Calibri" panose="020F0502020204030204" pitchFamily="34" charset="0"/>
            </a:endParaRPr>
          </a:p>
          <a:p>
            <a:pPr algn="ctr"/>
            <a:r>
              <a:rPr lang="en-IN" sz="2800" dirty="0">
                <a:cs typeface="Calibri" panose="020F0502020204030204" pitchFamily="34" charset="0"/>
              </a:rPr>
              <a:t>Weekly Update </a:t>
            </a:r>
          </a:p>
          <a:p>
            <a:pPr algn="ctr"/>
            <a:r>
              <a:rPr lang="en-IN" sz="2800" dirty="0">
                <a:cs typeface="Calibri" panose="020F0502020204030204" pitchFamily="34" charset="0"/>
              </a:rPr>
              <a:t>30.06.2018 </a:t>
            </a:r>
            <a:endParaRPr lang="en-IN" sz="2800" dirty="0">
              <a:solidFill>
                <a:schemeClr val="tx1"/>
              </a:solidFill>
              <a:cs typeface="Calibri" panose="020F0502020204030204" pitchFamily="34" charset="0"/>
            </a:endParaRPr>
          </a:p>
        </p:txBody>
      </p:sp>
      <p:sp>
        <p:nvSpPr>
          <p:cNvPr id="5" name="Slide Number Placeholder 4"/>
          <p:cNvSpPr>
            <a:spLocks noGrp="1"/>
          </p:cNvSpPr>
          <p:nvPr>
            <p:ph type="sldNum" sz="quarter" idx="4294967295"/>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667408956"/>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8289BF7-2C69-4D46-82B2-7A55B6A9455B}"/>
              </a:ext>
            </a:extLst>
          </p:cNvPr>
          <p:cNvPicPr>
            <a:picLocks noGrp="1" noChangeAspect="1"/>
          </p:cNvPicPr>
          <p:nvPr>
            <p:ph idx="1"/>
          </p:nvPr>
        </p:nvPicPr>
        <p:blipFill>
          <a:blip r:embed="rId2"/>
          <a:stretch>
            <a:fillRect/>
          </a:stretch>
        </p:blipFill>
        <p:spPr>
          <a:xfrm>
            <a:off x="526942" y="1600200"/>
            <a:ext cx="7997125" cy="4525963"/>
          </a:xfrm>
          <a:prstGeom prst="rect">
            <a:avLst/>
          </a:prstGeom>
        </p:spPr>
      </p:pic>
      <p:sp>
        <p:nvSpPr>
          <p:cNvPr id="3" name="Slide Number Placeholder 2">
            <a:extLst>
              <a:ext uri="{FF2B5EF4-FFF2-40B4-BE49-F238E27FC236}">
                <a16:creationId xmlns:a16="http://schemas.microsoft.com/office/drawing/2014/main" id="{BD95689E-29D9-4E17-AE45-F87F4532C95F}"/>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
        <p:nvSpPr>
          <p:cNvPr id="4" name="Title 3">
            <a:extLst>
              <a:ext uri="{FF2B5EF4-FFF2-40B4-BE49-F238E27FC236}">
                <a16:creationId xmlns:a16="http://schemas.microsoft.com/office/drawing/2014/main" id="{DD17F2B6-B416-4168-85A4-565F82B4AD6A}"/>
              </a:ext>
            </a:extLst>
          </p:cNvPr>
          <p:cNvSpPr>
            <a:spLocks noGrp="1"/>
          </p:cNvSpPr>
          <p:nvPr>
            <p:ph type="title"/>
          </p:nvPr>
        </p:nvSpPr>
        <p:spPr/>
        <p:txBody>
          <a:bodyPr/>
          <a:lstStyle/>
          <a:p>
            <a:r>
              <a:rPr lang="en-IN" dirty="0"/>
              <a:t>E-Way Bill generation crosses the 10 Crore mark</a:t>
            </a:r>
          </a:p>
        </p:txBody>
      </p:sp>
      <p:sp>
        <p:nvSpPr>
          <p:cNvPr id="5" name="Footer Placeholder 4">
            <a:extLst>
              <a:ext uri="{FF2B5EF4-FFF2-40B4-BE49-F238E27FC236}">
                <a16:creationId xmlns:a16="http://schemas.microsoft.com/office/drawing/2014/main" id="{D6238B8E-6372-4419-AA0F-ED922613F89B}"/>
              </a:ext>
            </a:extLst>
          </p:cNvPr>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4339100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IN" sz="2400" dirty="0">
                <a:hlinkClick r:id="rId2"/>
              </a:rPr>
              <a:t>https://cbec-gst.gov.in/</a:t>
            </a:r>
            <a:endParaRPr lang="en-IN" sz="2400" dirty="0"/>
          </a:p>
          <a:p>
            <a:pPr marL="285750" indent="-285750">
              <a:buFont typeface="Arial" panose="020B0604020202020204" pitchFamily="34" charset="0"/>
              <a:buChar char="•"/>
            </a:pPr>
            <a:r>
              <a:rPr lang="en-IN" sz="2400" dirty="0">
                <a:hlinkClick r:id="rId3"/>
              </a:rPr>
              <a:t>CBEC MITRA HELPDESK</a:t>
            </a:r>
            <a:endParaRPr lang="en-IN" sz="2400" dirty="0"/>
          </a:p>
          <a:p>
            <a:pPr marL="800100" lvl="1" indent="-285750"/>
            <a:r>
              <a:rPr lang="en-IN" sz="2400" dirty="0"/>
              <a:t>1800 1200 232</a:t>
            </a:r>
          </a:p>
          <a:p>
            <a:pPr marL="800100" lvl="1" indent="-285750"/>
            <a:r>
              <a:rPr lang="en-IN" sz="2400" dirty="0">
                <a:hlinkClick r:id="rId4"/>
              </a:rPr>
              <a:t>cbecmitra.helpdesk@icegate.gov.in</a:t>
            </a:r>
            <a:endParaRPr lang="en-IN" sz="2400" dirty="0"/>
          </a:p>
          <a:p>
            <a:endParaRPr lang="en-IN" sz="2400" dirty="0"/>
          </a:p>
          <a:p>
            <a:pPr marL="285750" indent="-285750">
              <a:buFont typeface="Arial" panose="020B0604020202020204" pitchFamily="34" charset="0"/>
              <a:buChar char="•"/>
            </a:pPr>
            <a:r>
              <a:rPr lang="en-IN" sz="2400" dirty="0"/>
              <a:t>GSTN Help Desk</a:t>
            </a:r>
          </a:p>
          <a:p>
            <a:pPr marL="800100" lvl="1" indent="-285750"/>
            <a:r>
              <a:rPr lang="en-IN" sz="2400" dirty="0">
                <a:hlinkClick r:id="rId5"/>
              </a:rPr>
              <a:t>https://selfservice.gstsystem.in/</a:t>
            </a:r>
            <a:r>
              <a:rPr lang="en-IN" sz="2400" dirty="0"/>
              <a:t> - Grievance redressal portal </a:t>
            </a:r>
          </a:p>
          <a:p>
            <a:pPr marL="800100" lvl="1" indent="-285750"/>
            <a:r>
              <a:rPr lang="en-IN" sz="2400" dirty="0"/>
              <a:t>Help Desk Number: 0120-4888999</a:t>
            </a:r>
          </a:p>
          <a:p>
            <a:pPr marL="285750" indent="-285750">
              <a:buFont typeface="Arial" panose="020B0604020202020204" pitchFamily="34" charset="0"/>
              <a:buChar char="•"/>
            </a:pPr>
            <a:endParaRPr lang="en-IN"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
        <p:nvSpPr>
          <p:cNvPr id="4" name="Title 3"/>
          <p:cNvSpPr>
            <a:spLocks noGrp="1"/>
          </p:cNvSpPr>
          <p:nvPr>
            <p:ph type="title"/>
          </p:nvPr>
        </p:nvSpPr>
        <p:spPr/>
        <p:txBody>
          <a:bodyPr/>
          <a:lstStyle/>
          <a:p>
            <a:r>
              <a:rPr lang="en-IN" sz="2800" b="0" dirty="0"/>
              <a:t>Any ISSUES/ queries? </a:t>
            </a:r>
            <a:endParaRPr lang="en-IN"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30761278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115094"/>
            <a:ext cx="5918199" cy="1027906"/>
          </a:xfrm>
        </p:spPr>
        <p:txBody>
          <a:bodyPr>
            <a:normAutofit/>
          </a:bodyPr>
          <a:lstStyle/>
          <a:p>
            <a:r>
              <a:rPr lang="en-IN" sz="3200" b="0" dirty="0"/>
              <a:t>Any ISSUES/ queries? </a:t>
            </a:r>
          </a:p>
        </p:txBody>
      </p:sp>
      <p:sp>
        <p:nvSpPr>
          <p:cNvPr id="3" name="Content Placeholder 2"/>
          <p:cNvSpPr>
            <a:spLocks noGrp="1"/>
          </p:cNvSpPr>
          <p:nvPr>
            <p:ph idx="1"/>
          </p:nvPr>
        </p:nvSpPr>
        <p:spPr>
          <a:xfrm>
            <a:off x="768096" y="2286000"/>
            <a:ext cx="7473536" cy="4023360"/>
          </a:xfrm>
        </p:spPr>
        <p:txBody>
          <a:bodyPr>
            <a:normAutofit/>
          </a:bodyPr>
          <a:lstStyle/>
          <a:p>
            <a:pPr lvl="1"/>
            <a:r>
              <a:rPr lang="en-IN" sz="2400" dirty="0"/>
              <a:t>Twitter Handles</a:t>
            </a:r>
          </a:p>
          <a:p>
            <a:pPr lvl="1"/>
            <a:r>
              <a:rPr lang="en-IN" sz="2400" dirty="0"/>
              <a:t>For General Questions</a:t>
            </a:r>
          </a:p>
          <a:p>
            <a:pPr lvl="1"/>
            <a:r>
              <a:rPr lang="en-IN" sz="2400" dirty="0">
                <a:hlinkClick r:id="rId2"/>
              </a:rPr>
              <a:t>https://twitter.com/askGST_GoI</a:t>
            </a:r>
            <a:endParaRPr lang="en-IN" sz="2400" dirty="0"/>
          </a:p>
          <a:p>
            <a:pPr lvl="1"/>
            <a:r>
              <a:rPr lang="en-IN" sz="2400" dirty="0"/>
              <a:t>For technology related issues</a:t>
            </a:r>
          </a:p>
          <a:p>
            <a:pPr lvl="1"/>
            <a:r>
              <a:rPr lang="en-IN" sz="2400" dirty="0">
                <a:hlinkClick r:id="rId3"/>
              </a:rPr>
              <a:t>https://twitter.com/askGSTech</a:t>
            </a:r>
            <a:endParaRPr lang="en-IN" sz="2400" dirty="0"/>
          </a:p>
          <a:p>
            <a:pPr lvl="1"/>
            <a:r>
              <a:rPr lang="en-IN" sz="2400" dirty="0"/>
              <a:t>NACIN twitter</a:t>
            </a:r>
          </a:p>
          <a:p>
            <a:pPr lvl="1"/>
            <a:r>
              <a:rPr lang="en-IN" sz="2400" dirty="0">
                <a:hlinkClick r:id="rId4"/>
              </a:rPr>
              <a:t>https://twitter.com/NACIN_OFFICIAL</a:t>
            </a:r>
          </a:p>
          <a:p>
            <a:pPr lvl="1"/>
            <a:endParaRPr lang="en-IN" sz="2400" dirty="0"/>
          </a:p>
          <a:p>
            <a:pPr marL="128016" lvl="1" indent="0">
              <a:buNone/>
            </a:pPr>
            <a:endParaRPr lang="en-IN" sz="2400"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133015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b="1" dirty="0">
                <a:solidFill>
                  <a:schemeClr val="bg1"/>
                </a:solidFill>
              </a:rPr>
              <a:t/>
            </a:r>
            <a:br>
              <a:rPr lang="en-IN" b="1" dirty="0">
                <a:solidFill>
                  <a:schemeClr val="bg1"/>
                </a:solidFill>
              </a:rPr>
            </a:br>
            <a:r>
              <a:rPr lang="en-IN" b="1" dirty="0">
                <a:solidFill>
                  <a:schemeClr val="bg1"/>
                </a:solidFill>
              </a:rPr>
              <a:t/>
            </a:r>
            <a:br>
              <a:rPr lang="en-IN" b="1" dirty="0">
                <a:solidFill>
                  <a:schemeClr val="bg1"/>
                </a:solidFill>
              </a:rPr>
            </a:br>
            <a:r>
              <a:rPr lang="en-US" b="1" dirty="0">
                <a:solidFill>
                  <a:schemeClr val="bg1"/>
                </a:solidFill>
              </a:rPr>
              <a:t/>
            </a:r>
            <a:br>
              <a:rPr lang="en-US" b="1" dirty="0">
                <a:solidFill>
                  <a:schemeClr val="bg1"/>
                </a:solidFill>
              </a:rPr>
            </a:br>
            <a:endParaRPr lang="en-IN" dirty="0">
              <a:solidFill>
                <a:srgbClr val="002060"/>
              </a:solidFill>
              <a:latin typeface="Berlin Sans FB Demi" pitchFamily="34" charset="0"/>
            </a:endParaRPr>
          </a:p>
        </p:txBody>
      </p:sp>
      <p:sp>
        <p:nvSpPr>
          <p:cNvPr id="10" name="Content Placeholder 9"/>
          <p:cNvSpPr>
            <a:spLocks noGrp="1"/>
          </p:cNvSpPr>
          <p:nvPr>
            <p:ph type="subTitle" idx="1"/>
          </p:nvPr>
        </p:nvSpPr>
        <p:spPr>
          <a:xfrm>
            <a:off x="1371600" y="3006330"/>
            <a:ext cx="6400800" cy="1314450"/>
          </a:xfrm>
        </p:spPr>
        <p:txBody>
          <a:bodyPr>
            <a:noAutofit/>
          </a:bodyPr>
          <a:lstStyle/>
          <a:p>
            <a:pPr algn="ctr"/>
            <a:r>
              <a:rPr lang="en-IN" sz="3713" b="1" dirty="0">
                <a:solidFill>
                  <a:schemeClr val="tx1"/>
                </a:solidFill>
              </a:rPr>
              <a:t>THANK YOU </a:t>
            </a:r>
            <a:r>
              <a:rPr lang="en-IN" dirty="0">
                <a:solidFill>
                  <a:schemeClr val="tx1"/>
                </a:solidFill>
              </a:rPr>
              <a:t> </a:t>
            </a:r>
          </a:p>
        </p:txBody>
      </p:sp>
      <p:sp>
        <p:nvSpPr>
          <p:cNvPr id="6" name="Footer Placeholder 5"/>
          <p:cNvSpPr>
            <a:spLocks noGrp="1"/>
          </p:cNvSpPr>
          <p:nvPr>
            <p:ph type="ftr" sz="quarter" idx="11"/>
          </p:nvPr>
        </p:nvSpPr>
        <p:spPr/>
        <p:txBody>
          <a:bodyPr/>
          <a:lstStyle/>
          <a:p>
            <a:r>
              <a:rPr lang="en-IN"/>
              <a:t>National Academy of Customs, Indirect Taxes and Narcotics (NACIN)</a:t>
            </a:r>
            <a:endParaRPr lang="en-US" dirty="0"/>
          </a:p>
        </p:txBody>
      </p:sp>
      <p:sp>
        <p:nvSpPr>
          <p:cNvPr id="8" name="Slide Number Placeholder 7"/>
          <p:cNvSpPr>
            <a:spLocks noGrp="1"/>
          </p:cNvSpPr>
          <p:nvPr>
            <p:ph type="sldNum" sz="quarter" idx="4294967295"/>
          </p:nvPr>
        </p:nvSpPr>
        <p:spPr>
          <a:xfrm>
            <a:off x="6553200" y="6356354"/>
            <a:ext cx="2133600" cy="365125"/>
          </a:xfrm>
          <a:prstGeom prst="rect">
            <a:avLst/>
          </a:prstGeom>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
        <p:nvSpPr>
          <p:cNvPr id="7" name="TextBox 6"/>
          <p:cNvSpPr txBox="1"/>
          <p:nvPr/>
        </p:nvSpPr>
        <p:spPr>
          <a:xfrm>
            <a:off x="6158430" y="1138180"/>
            <a:ext cx="1685581" cy="300082"/>
          </a:xfrm>
          <a:prstGeom prst="rect">
            <a:avLst/>
          </a:prstGeom>
          <a:noFill/>
        </p:spPr>
        <p:txBody>
          <a:bodyPr wrap="square" rtlCol="0">
            <a:spAutoFit/>
          </a:bodyPr>
          <a:lstStyle/>
          <a:p>
            <a:endParaRPr lang="en-US" sz="1350" dirty="0"/>
          </a:p>
        </p:txBody>
      </p:sp>
    </p:spTree>
    <p:extLst>
      <p:ext uri="{BB962C8B-B14F-4D97-AF65-F5344CB8AC3E}">
        <p14:creationId xmlns:p14="http://schemas.microsoft.com/office/powerpoint/2010/main" val="125461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0" dirty="0"/>
              <a:t>Background</a:t>
            </a:r>
          </a:p>
        </p:txBody>
      </p:sp>
      <p:sp>
        <p:nvSpPr>
          <p:cNvPr id="3" name="Content Placeholder 2"/>
          <p:cNvSpPr>
            <a:spLocks noGrp="1"/>
          </p:cNvSpPr>
          <p:nvPr>
            <p:ph idx="1"/>
          </p:nvPr>
        </p:nvSpPr>
        <p:spPr/>
        <p:txBody>
          <a:bodyPr>
            <a:normAutofit/>
          </a:bodyPr>
          <a:lstStyle/>
          <a:p>
            <a:pPr lvl="1" algn="just"/>
            <a:r>
              <a:rPr lang="en-IN" sz="2800" dirty="0"/>
              <a:t>This Presentation covers the GST changes / observations/ press releases/ Tweet FAQs/ Sectoral FAQs released by CBEC since the last update on 23.06.2018. It supplements the earlier GST Updates. </a:t>
            </a:r>
          </a:p>
          <a:p>
            <a:pPr lvl="1" algn="just"/>
            <a:endParaRPr lang="en-IN" sz="2800" dirty="0"/>
          </a:p>
          <a:p>
            <a:pPr lvl="1" algn="just"/>
            <a:r>
              <a:rPr lang="en-IN" sz="2800" dirty="0"/>
              <a:t>This presentation is based on CGST Act/Rules/ Notifications. Similar parallel provisions in State Laws may be referred to as required </a:t>
            </a:r>
          </a:p>
          <a:p>
            <a:pPr marL="257175" lvl="1" indent="0">
              <a:buNone/>
            </a:pPr>
            <a:endParaRPr lang="en-IN" sz="2400" b="1" dirty="0"/>
          </a:p>
          <a:p>
            <a:pPr lvl="1"/>
            <a:endParaRPr lang="en-IN" sz="2100" b="1" dirty="0"/>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7908356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1892"/>
            <a:ext cx="8153400" cy="4982189"/>
          </a:xfrm>
        </p:spPr>
        <p:txBody>
          <a:bodyPr/>
          <a:lstStyle/>
          <a:p>
            <a:pPr marL="457200" indent="-457200" algn="just">
              <a:buFont typeface="Arial" panose="020B0604020202020204" pitchFamily="34" charset="0"/>
              <a:buChar char="•"/>
            </a:pPr>
            <a:r>
              <a:rPr lang="en-IN" sz="2800" dirty="0"/>
              <a:t>One Central Tax (Rate) Notification issued.  It exempts payment of GST under reverse charge on supplies received from unregistered persons till 30.09.2018.</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Similar Integrated Tax and Union Territory Tax rate notifications also issued</a:t>
            </a:r>
          </a:p>
          <a:p>
            <a:pPr marL="457200" indent="-457200" algn="just">
              <a:buFont typeface="Arial" panose="020B0604020202020204" pitchFamily="34" charset="0"/>
              <a:buChar char="•"/>
            </a:pPr>
            <a:r>
              <a:rPr lang="en-IN" sz="2800" dirty="0"/>
              <a:t>One Press release on suspension of TDS/TCS Provisions issued.</a:t>
            </a:r>
          </a:p>
          <a:p>
            <a:pPr marL="457200" indent="-457200">
              <a:buFont typeface="Arial" panose="020B0604020202020204" pitchFamily="34" charset="0"/>
              <a:buChar char="•"/>
            </a:pPr>
            <a:endParaRPr lang="en-IN" sz="36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
        <p:nvSpPr>
          <p:cNvPr id="4" name="Title 3"/>
          <p:cNvSpPr>
            <a:spLocks noGrp="1"/>
          </p:cNvSpPr>
          <p:nvPr>
            <p:ph type="title"/>
          </p:nvPr>
        </p:nvSpPr>
        <p:spPr/>
        <p:txBody>
          <a:bodyPr/>
          <a:lstStyle/>
          <a:p>
            <a:r>
              <a:rPr lang="en-IN" dirty="0"/>
              <a:t>Notifications and Circulars</a:t>
            </a:r>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
        <p:nvSpPr>
          <p:cNvPr id="6" name="Slide Number Placeholder 2"/>
          <p:cNvSpPr txBox="1">
            <a:spLocks/>
          </p:cNvSpPr>
          <p:nvPr/>
        </p:nvSpPr>
        <p:spPr>
          <a:xfrm>
            <a:off x="8671034" y="5820326"/>
            <a:ext cx="472966" cy="3282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21662375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5880"/>
            <a:ext cx="8229600" cy="4970288"/>
          </a:xfrm>
        </p:spPr>
        <p:txBody>
          <a:bodyPr/>
          <a:lstStyle/>
          <a:p>
            <a:pPr marL="285750" indent="-285750">
              <a:buFont typeface="Arial" panose="020B0604020202020204" pitchFamily="34" charset="0"/>
              <a:buChar char="•"/>
            </a:pPr>
            <a:r>
              <a:rPr lang="en-IN" sz="2400" dirty="0">
                <a:hlinkClick r:id="rId2"/>
              </a:rPr>
              <a:t>http://www.cbic.gov.in/resources//htdocs-cbec/gst/notfctn-12-2018-cgst-rate-english.pdf;jsessionid=897B88394814B8202B9E1D798A86EB23</a:t>
            </a:r>
            <a:endParaRPr lang="en-IN" sz="2400" dirty="0"/>
          </a:p>
          <a:p>
            <a:pPr marL="285750" indent="-285750">
              <a:buFont typeface="Arial" panose="020B0604020202020204" pitchFamily="34" charset="0"/>
              <a:buChar char="•"/>
            </a:pPr>
            <a:endParaRPr lang="en-IN" sz="2400" dirty="0"/>
          </a:p>
          <a:p>
            <a:pPr marL="285750" indent="-285750" algn="just">
              <a:buFont typeface="Arial" panose="020B0604020202020204" pitchFamily="34" charset="0"/>
              <a:buChar char="•"/>
            </a:pPr>
            <a:r>
              <a:rPr lang="en-IN" sz="2400" dirty="0"/>
              <a:t>Exemption from Payment of tax under Section 9(4) of the CGST Act, 2017, Section 5(4) of the IGST Act, 2017 and 7(4) of the UTGST Act, 2017( </a:t>
            </a:r>
            <a:r>
              <a:rPr lang="en-IN" sz="2400" u="sng" dirty="0"/>
              <a:t>Payment under reverse charge on receipt of supplies from unregistered supplies</a:t>
            </a:r>
            <a:r>
              <a:rPr lang="en-IN" sz="2400" dirty="0"/>
              <a:t>)</a:t>
            </a:r>
          </a:p>
          <a:p>
            <a:pPr marL="285750" indent="-285750">
              <a:buFont typeface="Arial" panose="020B0604020202020204" pitchFamily="34" charset="0"/>
              <a:buChar char="•"/>
            </a:pPr>
            <a:r>
              <a:rPr lang="en-IN" sz="2400" dirty="0"/>
              <a:t>Extended till 30.09.2018</a:t>
            </a:r>
          </a:p>
          <a:p>
            <a:pPr marL="285750" indent="-285750">
              <a:buFont typeface="Arial" panose="020B0604020202020204" pitchFamily="34" charset="0"/>
              <a:buChar char="•"/>
            </a:pPr>
            <a:endParaRPr lang="en-IN"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
        <p:nvSpPr>
          <p:cNvPr id="4" name="Title 3"/>
          <p:cNvSpPr>
            <a:spLocks noGrp="1"/>
          </p:cNvSpPr>
          <p:nvPr>
            <p:ph type="title"/>
          </p:nvPr>
        </p:nvSpPr>
        <p:spPr/>
        <p:txBody>
          <a:bodyPr>
            <a:normAutofit fontScale="90000"/>
          </a:bodyPr>
          <a:lstStyle/>
          <a:p>
            <a:r>
              <a:rPr lang="en-IN" dirty="0"/>
              <a:t>Extension of Exemption of payment of tax under Section 9(4) of CGST Act, 2017</a:t>
            </a:r>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1756962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485" y="1142999"/>
            <a:ext cx="8865030" cy="5226234"/>
          </a:xfrm>
        </p:spPr>
        <p:txBody>
          <a:bodyPr/>
          <a:lstStyle/>
          <a:p>
            <a:pPr marL="285750" indent="-285750" algn="just">
              <a:buFont typeface="Arial" panose="020B0604020202020204" pitchFamily="34" charset="0"/>
              <a:buChar char="•"/>
            </a:pPr>
            <a:r>
              <a:rPr lang="en-IN" sz="2400" dirty="0">
                <a:cs typeface="Calibri" panose="020F0502020204030204" pitchFamily="34" charset="0"/>
              </a:rPr>
              <a:t>Notification No. 15E/2018 –State Tax issued by the Government of Maharashtra</a:t>
            </a:r>
          </a:p>
          <a:p>
            <a:pPr marL="285750" indent="-285750" algn="just">
              <a:buFont typeface="Arial" panose="020B0604020202020204" pitchFamily="34" charset="0"/>
              <a:buChar char="•"/>
            </a:pPr>
            <a:r>
              <a:rPr lang="en-IN" sz="2400" dirty="0">
                <a:cs typeface="Calibri" panose="020F0502020204030204" pitchFamily="34" charset="0"/>
              </a:rPr>
              <a:t>No e-way bill required for intra-state movement of goods in the following scenarios</a:t>
            </a:r>
          </a:p>
          <a:p>
            <a:pPr marL="285750" indent="-285750" algn="just">
              <a:buFont typeface="Arial" panose="020B0604020202020204" pitchFamily="34" charset="0"/>
              <a:buChar char="•"/>
            </a:pPr>
            <a:r>
              <a:rPr lang="en-IN" sz="2400" dirty="0">
                <a:cs typeface="Calibri" panose="020F0502020204030204" pitchFamily="34" charset="0"/>
              </a:rPr>
              <a:t>Any goods, value not exceeding Rs.1,00,000/-, where the movement commences and terminates within the State of Maharashtra.</a:t>
            </a:r>
          </a:p>
          <a:p>
            <a:pPr marL="285750" indent="-285750" algn="just">
              <a:buFont typeface="Arial" panose="020B0604020202020204" pitchFamily="34" charset="0"/>
              <a:buChar char="•"/>
            </a:pPr>
            <a:r>
              <a:rPr lang="en-IN" sz="2400" dirty="0">
                <a:cs typeface="Calibri" panose="020F0502020204030204" pitchFamily="34" charset="0"/>
              </a:rPr>
              <a:t>Hank, Yarn,  Fabric and garments of any value where such goods are transported for a distance of </a:t>
            </a:r>
            <a:r>
              <a:rPr lang="en-IN" sz="2400" b="1" u="sng" dirty="0" err="1">
                <a:cs typeface="Calibri" panose="020F0502020204030204" pitchFamily="34" charset="0"/>
              </a:rPr>
              <a:t>upto</a:t>
            </a:r>
            <a:r>
              <a:rPr lang="en-IN" sz="2400" b="1" u="sng" dirty="0">
                <a:cs typeface="Calibri" panose="020F0502020204030204" pitchFamily="34" charset="0"/>
              </a:rPr>
              <a:t> fifty </a:t>
            </a:r>
            <a:r>
              <a:rPr lang="en-IN" sz="2400" b="1" u="sng" dirty="0" err="1">
                <a:cs typeface="Calibri" panose="020F0502020204030204" pitchFamily="34" charset="0"/>
              </a:rPr>
              <a:t>kilometers</a:t>
            </a:r>
            <a:r>
              <a:rPr lang="en-IN" sz="2400" b="1" u="sng" dirty="0">
                <a:cs typeface="Calibri" panose="020F0502020204030204" pitchFamily="34" charset="0"/>
              </a:rPr>
              <a:t> within the State of Maharashtra for the purpose of job work </a:t>
            </a:r>
            <a:r>
              <a:rPr lang="en-IN" sz="2400" dirty="0">
                <a:cs typeface="Calibri" panose="020F0502020204030204" pitchFamily="34" charset="0"/>
              </a:rPr>
              <a:t>as defined in sub-section (68) of section 2 of the Maharashtra Goods and Services Tax Act, 2017 or, as the case may be, sub-section (68) of section 2 of the Central Goods and Services Tax Act, 2017.</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
        <p:nvSpPr>
          <p:cNvPr id="4" name="Title 3"/>
          <p:cNvSpPr>
            <a:spLocks noGrp="1"/>
          </p:cNvSpPr>
          <p:nvPr>
            <p:ph type="title"/>
          </p:nvPr>
        </p:nvSpPr>
        <p:spPr/>
        <p:txBody>
          <a:bodyPr>
            <a:normAutofit/>
          </a:bodyPr>
          <a:lstStyle/>
          <a:p>
            <a:r>
              <a:rPr lang="en-IN" dirty="0"/>
              <a:t>E-Way Bill requirements relaxed in the State of Maharashtra</a:t>
            </a:r>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37683360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485" y="1142999"/>
            <a:ext cx="8865030" cy="5226234"/>
          </a:xfrm>
        </p:spPr>
        <p:txBody>
          <a:bodyPr/>
          <a:lstStyle/>
          <a:p>
            <a:pPr marL="285750" indent="-285750" algn="just">
              <a:buFont typeface="Arial" panose="020B0604020202020204" pitchFamily="34" charset="0"/>
              <a:buChar char="•"/>
            </a:pPr>
            <a:endParaRPr lang="en-IN" sz="2400" dirty="0">
              <a:cs typeface="Calibri" panose="020F0502020204030204" pitchFamily="34" charset="0"/>
            </a:endParaRPr>
          </a:p>
          <a:p>
            <a:pPr marL="285750" indent="-285750" algn="just">
              <a:buFont typeface="Arial" panose="020B0604020202020204" pitchFamily="34" charset="0"/>
              <a:buChar char="•"/>
            </a:pPr>
            <a:endParaRPr lang="en-IN" sz="2400" dirty="0">
              <a:cs typeface="Calibri" panose="020F0502020204030204" pitchFamily="34" charset="0"/>
            </a:endParaRPr>
          </a:p>
          <a:p>
            <a:pPr marL="285750" indent="-285750" algn="just">
              <a:buFont typeface="Arial" panose="020B0604020202020204" pitchFamily="34" charset="0"/>
              <a:buChar char="•"/>
            </a:pPr>
            <a:r>
              <a:rPr lang="en-IN" sz="3000" b="1" dirty="0">
                <a:latin typeface="+mn-lt"/>
                <a:cs typeface="Calibri" panose="020F0502020204030204" pitchFamily="34" charset="0"/>
              </a:rPr>
              <a:t>The competent authority has decided that the provisions of sections 51 and 52 of the Central Goods and Services Tax Act, 2017 relating to tax deduction at source (TDS) and collection of tax at source (TCS) respectively, shall remain suspended till 30.09.2018. </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
        <p:nvSpPr>
          <p:cNvPr id="4" name="Title 3"/>
          <p:cNvSpPr>
            <a:spLocks noGrp="1"/>
          </p:cNvSpPr>
          <p:nvPr>
            <p:ph type="title"/>
          </p:nvPr>
        </p:nvSpPr>
        <p:spPr/>
        <p:txBody>
          <a:bodyPr>
            <a:normAutofit/>
          </a:bodyPr>
          <a:lstStyle/>
          <a:p>
            <a:r>
              <a:rPr lang="en-IN" dirty="0"/>
              <a:t>Suspension of TDS/TCS Provisions Press Release dated 29</a:t>
            </a:r>
            <a:r>
              <a:rPr lang="en-IN" baseline="30000" dirty="0"/>
              <a:t>th</a:t>
            </a:r>
            <a:r>
              <a:rPr lang="en-IN" dirty="0"/>
              <a:t> June 2018</a:t>
            </a:r>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22962066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8F5C1-2346-4854-9747-80F5BC6B2728}"/>
              </a:ext>
            </a:extLst>
          </p:cNvPr>
          <p:cNvSpPr>
            <a:spLocks noGrp="1"/>
          </p:cNvSpPr>
          <p:nvPr>
            <p:ph idx="1"/>
          </p:nvPr>
        </p:nvSpPr>
        <p:spPr/>
        <p:txBody>
          <a:bodyPr/>
          <a:lstStyle/>
          <a:p>
            <a:pPr algn="ctr"/>
            <a:endParaRPr lang="en-IN" sz="3500" b="1" dirty="0">
              <a:latin typeface="+mn-lt"/>
            </a:endParaRPr>
          </a:p>
          <a:p>
            <a:pPr algn="ctr"/>
            <a:endParaRPr lang="en-IN" sz="3500" b="1" dirty="0">
              <a:latin typeface="+mn-lt"/>
            </a:endParaRPr>
          </a:p>
          <a:p>
            <a:pPr algn="ctr"/>
            <a:r>
              <a:rPr lang="en-IN" sz="3500" b="1" dirty="0">
                <a:latin typeface="+mn-lt"/>
              </a:rPr>
              <a:t>GST PORTAL UPDATES</a:t>
            </a:r>
          </a:p>
        </p:txBody>
      </p:sp>
      <p:sp>
        <p:nvSpPr>
          <p:cNvPr id="3" name="Slide Number Placeholder 2">
            <a:extLst>
              <a:ext uri="{FF2B5EF4-FFF2-40B4-BE49-F238E27FC236}">
                <a16:creationId xmlns:a16="http://schemas.microsoft.com/office/drawing/2014/main" id="{A221179D-3BB4-47EE-8652-4C809D35C207}"/>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
        <p:nvSpPr>
          <p:cNvPr id="4" name="Title 3">
            <a:extLst>
              <a:ext uri="{FF2B5EF4-FFF2-40B4-BE49-F238E27FC236}">
                <a16:creationId xmlns:a16="http://schemas.microsoft.com/office/drawing/2014/main" id="{4F33F8CB-407F-40CC-B8D4-5537A77B9215}"/>
              </a:ext>
            </a:extLst>
          </p:cNvPr>
          <p:cNvSpPr>
            <a:spLocks noGrp="1"/>
          </p:cNvSpPr>
          <p:nvPr>
            <p:ph type="title"/>
          </p:nvPr>
        </p:nvSpPr>
        <p:spPr/>
        <p:txBody>
          <a:bodyPr/>
          <a:lstStyle/>
          <a:p>
            <a:r>
              <a:rPr lang="en-IN" dirty="0"/>
              <a:t>GST PORTAL UPDATES</a:t>
            </a:r>
          </a:p>
        </p:txBody>
      </p:sp>
      <p:sp>
        <p:nvSpPr>
          <p:cNvPr id="5" name="Footer Placeholder 4">
            <a:extLst>
              <a:ext uri="{FF2B5EF4-FFF2-40B4-BE49-F238E27FC236}">
                <a16:creationId xmlns:a16="http://schemas.microsoft.com/office/drawing/2014/main" id="{814DCE9C-E3F8-4F2D-B5D1-411290F793D3}"/>
              </a:ext>
            </a:extLst>
          </p:cNvPr>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12428318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485" y="1142999"/>
            <a:ext cx="8865030" cy="5226234"/>
          </a:xfrm>
        </p:spPr>
        <p:txBody>
          <a:bodyPr/>
          <a:lstStyle/>
          <a:p>
            <a:pPr marL="285750" indent="-285750" algn="just">
              <a:buFont typeface="Arial" panose="020B0604020202020204" pitchFamily="34" charset="0"/>
              <a:buChar char="•"/>
            </a:pPr>
            <a:endParaRPr lang="en-IN" sz="2400" dirty="0">
              <a:cs typeface="Calibri" panose="020F0502020204030204" pitchFamily="34" charset="0"/>
            </a:endParaRPr>
          </a:p>
          <a:p>
            <a:pPr marL="285750" indent="-285750" algn="just">
              <a:buFont typeface="Arial" panose="020B0604020202020204" pitchFamily="34" charset="0"/>
              <a:buChar char="•"/>
            </a:pPr>
            <a:endParaRPr lang="en-IN" sz="2400" dirty="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
        <p:nvSpPr>
          <p:cNvPr id="4" name="Title 3"/>
          <p:cNvSpPr>
            <a:spLocks noGrp="1"/>
          </p:cNvSpPr>
          <p:nvPr>
            <p:ph type="title"/>
          </p:nvPr>
        </p:nvSpPr>
        <p:spPr/>
        <p:txBody>
          <a:bodyPr>
            <a:normAutofit/>
          </a:bodyPr>
          <a:lstStyle/>
          <a:p>
            <a:r>
              <a:rPr lang="en-IN" dirty="0"/>
              <a:t>Disaster Recovery Drill</a:t>
            </a:r>
          </a:p>
        </p:txBody>
      </p:sp>
      <p:sp>
        <p:nvSpPr>
          <p:cNvPr id="5" name="Footer Placeholder 4"/>
          <p:cNvSpPr>
            <a:spLocks noGrp="1"/>
          </p:cNvSpPr>
          <p:nvPr>
            <p:ph type="ftr" sz="quarter" idx="3"/>
          </p:nvPr>
        </p:nvSpPr>
        <p:spPr/>
        <p:txBody>
          <a:bodyPr/>
          <a:lstStyle/>
          <a:p>
            <a:r>
              <a:rPr lang="en-IN"/>
              <a:t>National Academy of Customs, Indirect Taxes and Narcotics (NACIN)</a:t>
            </a:r>
            <a:endParaRPr lang="en-US" dirty="0"/>
          </a:p>
        </p:txBody>
      </p:sp>
      <p:pic>
        <p:nvPicPr>
          <p:cNvPr id="6" name="Picture 5">
            <a:extLst>
              <a:ext uri="{FF2B5EF4-FFF2-40B4-BE49-F238E27FC236}">
                <a16:creationId xmlns:a16="http://schemas.microsoft.com/office/drawing/2014/main" id="{14307704-4591-4B3E-A81E-22159BA8020D}"/>
              </a:ext>
            </a:extLst>
          </p:cNvPr>
          <p:cNvPicPr>
            <a:picLocks noChangeAspect="1"/>
          </p:cNvPicPr>
          <p:nvPr/>
        </p:nvPicPr>
        <p:blipFill>
          <a:blip r:embed="rId3"/>
          <a:stretch>
            <a:fillRect/>
          </a:stretch>
        </p:blipFill>
        <p:spPr>
          <a:xfrm>
            <a:off x="0" y="1844298"/>
            <a:ext cx="9144000" cy="4512055"/>
          </a:xfrm>
          <a:prstGeom prst="rect">
            <a:avLst/>
          </a:prstGeom>
        </p:spPr>
      </p:pic>
    </p:spTree>
    <p:extLst>
      <p:ext uri="{BB962C8B-B14F-4D97-AF65-F5344CB8AC3E}">
        <p14:creationId xmlns:p14="http://schemas.microsoft.com/office/powerpoint/2010/main" val="42695499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F3DF9B2-DE5D-4A34-A600-1BF00C14E52A}"/>
              </a:ext>
            </a:extLst>
          </p:cNvPr>
          <p:cNvPicPr>
            <a:picLocks noGrp="1" noChangeAspect="1"/>
          </p:cNvPicPr>
          <p:nvPr>
            <p:ph idx="1"/>
          </p:nvPr>
        </p:nvPicPr>
        <p:blipFill>
          <a:blip r:embed="rId2"/>
          <a:stretch>
            <a:fillRect/>
          </a:stretch>
        </p:blipFill>
        <p:spPr>
          <a:xfrm>
            <a:off x="836909" y="1143000"/>
            <a:ext cx="7733654" cy="4983163"/>
          </a:xfrm>
          <a:prstGeom prst="rect">
            <a:avLst/>
          </a:prstGeom>
        </p:spPr>
      </p:pic>
      <p:sp>
        <p:nvSpPr>
          <p:cNvPr id="3" name="Slide Number Placeholder 2">
            <a:extLst>
              <a:ext uri="{FF2B5EF4-FFF2-40B4-BE49-F238E27FC236}">
                <a16:creationId xmlns:a16="http://schemas.microsoft.com/office/drawing/2014/main" id="{5169D1AB-04C7-4B1F-8902-899735D53B6F}"/>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
        <p:nvSpPr>
          <p:cNvPr id="4" name="Title 3">
            <a:extLst>
              <a:ext uri="{FF2B5EF4-FFF2-40B4-BE49-F238E27FC236}">
                <a16:creationId xmlns:a16="http://schemas.microsoft.com/office/drawing/2014/main" id="{2CEA6B1E-994B-4DE3-A4B2-F644F622D548}"/>
              </a:ext>
            </a:extLst>
          </p:cNvPr>
          <p:cNvSpPr>
            <a:spLocks noGrp="1"/>
          </p:cNvSpPr>
          <p:nvPr>
            <p:ph type="title"/>
          </p:nvPr>
        </p:nvSpPr>
        <p:spPr/>
        <p:txBody>
          <a:bodyPr/>
          <a:lstStyle/>
          <a:p>
            <a:r>
              <a:rPr lang="en-IN" dirty="0"/>
              <a:t>Increase in Taxpayer base</a:t>
            </a:r>
          </a:p>
        </p:txBody>
      </p:sp>
      <p:sp>
        <p:nvSpPr>
          <p:cNvPr id="5" name="Footer Placeholder 4">
            <a:extLst>
              <a:ext uri="{FF2B5EF4-FFF2-40B4-BE49-F238E27FC236}">
                <a16:creationId xmlns:a16="http://schemas.microsoft.com/office/drawing/2014/main" id="{181FF3A5-D637-4706-B3FD-C06409850543}"/>
              </a:ext>
            </a:extLst>
          </p:cNvPr>
          <p:cNvSpPr>
            <a:spLocks noGrp="1"/>
          </p:cNvSpPr>
          <p:nvPr>
            <p:ph type="ftr" sz="quarter" idx="3"/>
          </p:nvPr>
        </p:nvSpPr>
        <p:spPr/>
        <p:txBody>
          <a:bodyPr/>
          <a:lstStyle/>
          <a:p>
            <a:r>
              <a:rPr lang="en-IN"/>
              <a:t>National Academy of Customs, Indirect Taxes and Narcotics (NACIN)</a:t>
            </a:r>
            <a:endParaRPr lang="en-US" dirty="0"/>
          </a:p>
        </p:txBody>
      </p:sp>
    </p:spTree>
    <p:extLst>
      <p:ext uri="{BB962C8B-B14F-4D97-AF65-F5344CB8AC3E}">
        <p14:creationId xmlns:p14="http://schemas.microsoft.com/office/powerpoint/2010/main" val="1259513490"/>
      </p:ext>
    </p:extLst>
  </p:cSld>
  <p:clrMapOvr>
    <a:masterClrMapping/>
  </p:clrMapOvr>
  <p:transition/>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28120</TotalTime>
  <Words>632</Words>
  <Application>Microsoft Office PowerPoint</Application>
  <PresentationFormat>On-screen Show (4:3)</PresentationFormat>
  <Paragraphs>86</Paragraphs>
  <Slides>13</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ＭＳ Ｐゴシック</vt:lpstr>
      <vt:lpstr>Arial</vt:lpstr>
      <vt:lpstr>Arial Black</vt:lpstr>
      <vt:lpstr>Berlin Sans FB Demi</vt:lpstr>
      <vt:lpstr>Calibri</vt:lpstr>
      <vt:lpstr>Cambria</vt:lpstr>
      <vt:lpstr>Century Gothic</vt:lpstr>
      <vt:lpstr>Courier New</vt:lpstr>
      <vt:lpstr>Wingdings</vt:lpstr>
      <vt:lpstr>Theme2</vt:lpstr>
      <vt:lpstr>GST Update  </vt:lpstr>
      <vt:lpstr>Background</vt:lpstr>
      <vt:lpstr>Notifications and Circulars</vt:lpstr>
      <vt:lpstr>Extension of Exemption of payment of tax under Section 9(4) of CGST Act, 2017</vt:lpstr>
      <vt:lpstr>E-Way Bill requirements relaxed in the State of Maharashtra</vt:lpstr>
      <vt:lpstr>Suspension of TDS/TCS Provisions Press Release dated 29th June 2018</vt:lpstr>
      <vt:lpstr>GST PORTAL UPDATES</vt:lpstr>
      <vt:lpstr>Disaster Recovery Drill</vt:lpstr>
      <vt:lpstr>Increase in Taxpayer base</vt:lpstr>
      <vt:lpstr>E-Way Bill generation crosses the 10 Crore mark</vt:lpstr>
      <vt:lpstr>Any ISSUES/ queries? </vt:lpstr>
      <vt:lpstr>Any ISSUES/ queries? </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Devendra Singh</cp:lastModifiedBy>
  <cp:revision>1643</cp:revision>
  <dcterms:created xsi:type="dcterms:W3CDTF">2017-03-10T16:10:22Z</dcterms:created>
  <dcterms:modified xsi:type="dcterms:W3CDTF">2018-07-03T06:21:05Z</dcterms:modified>
</cp:coreProperties>
</file>