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2" r:id="rId1"/>
  </p:sldMasterIdLst>
  <p:notesMasterIdLst>
    <p:notesMasterId r:id="rId31"/>
  </p:notesMasterIdLst>
  <p:handoutMasterIdLst>
    <p:handoutMasterId r:id="rId32"/>
  </p:handoutMasterIdLst>
  <p:sldIdLst>
    <p:sldId id="544" r:id="rId2"/>
    <p:sldId id="518" r:id="rId3"/>
    <p:sldId id="873" r:id="rId4"/>
    <p:sldId id="979" r:id="rId5"/>
    <p:sldId id="980" r:id="rId6"/>
    <p:sldId id="982" r:id="rId7"/>
    <p:sldId id="983" r:id="rId8"/>
    <p:sldId id="985" r:id="rId9"/>
    <p:sldId id="986" r:id="rId10"/>
    <p:sldId id="987" r:id="rId11"/>
    <p:sldId id="988" r:id="rId12"/>
    <p:sldId id="989" r:id="rId13"/>
    <p:sldId id="992" r:id="rId14"/>
    <p:sldId id="981" r:id="rId15"/>
    <p:sldId id="962" r:id="rId16"/>
    <p:sldId id="984" r:id="rId17"/>
    <p:sldId id="990" r:id="rId18"/>
    <p:sldId id="859" r:id="rId19"/>
    <p:sldId id="993" r:id="rId20"/>
    <p:sldId id="955" r:id="rId21"/>
    <p:sldId id="994" r:id="rId22"/>
    <p:sldId id="995" r:id="rId23"/>
    <p:sldId id="998" r:id="rId24"/>
    <p:sldId id="996" r:id="rId25"/>
    <p:sldId id="997" r:id="rId26"/>
    <p:sldId id="956" r:id="rId27"/>
    <p:sldId id="547" r:id="rId28"/>
    <p:sldId id="473" r:id="rId29"/>
    <p:sldId id="410"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CC"/>
    <a:srgbClr val="CA8014"/>
    <a:srgbClr val="F0DB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118" autoAdjust="0"/>
    <p:restoredTop sz="86410"/>
  </p:normalViewPr>
  <p:slideViewPr>
    <p:cSldViewPr snapToGrid="0">
      <p:cViewPr varScale="1">
        <p:scale>
          <a:sx n="79" d="100"/>
          <a:sy n="79" d="100"/>
        </p:scale>
        <p:origin x="972" y="78"/>
      </p:cViewPr>
      <p:guideLst>
        <p:guide orient="horz" pos="2160"/>
        <p:guide pos="2880"/>
      </p:guideLst>
    </p:cSldViewPr>
  </p:slideViewPr>
  <p:outlineViewPr>
    <p:cViewPr>
      <p:scale>
        <a:sx n="33" d="100"/>
        <a:sy n="33" d="100"/>
      </p:scale>
      <p:origin x="0" y="-2304"/>
    </p:cViewPr>
  </p:outlineViewPr>
  <p:notesTextViewPr>
    <p:cViewPr>
      <p:scale>
        <a:sx n="1" d="1"/>
        <a:sy n="1" d="1"/>
      </p:scale>
      <p:origin x="0" y="0"/>
    </p:cViewPr>
  </p:notesTextViewPr>
  <p:notesViewPr>
    <p:cSldViewPr snapToGrid="0">
      <p:cViewPr>
        <p:scale>
          <a:sx n="100" d="100"/>
          <a:sy n="100" d="100"/>
        </p:scale>
        <p:origin x="1890" y="-121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7CA3FCD-CB97-409F-9893-E48E45C2F1D2}" type="datetimeFigureOut">
              <a:rPr lang="en-US" smtClean="0"/>
              <a:pPr/>
              <a:t>3/27/2018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a:t>vbcbvcbvc</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67BBC56-7FFB-4A4C-9548-CD60C7200324}" type="slidenum">
              <a:rPr lang="en-US" smtClean="0"/>
              <a:pPr/>
              <a:t>‹#›</a:t>
            </a:fld>
            <a:endParaRPr lang="en-US"/>
          </a:p>
        </p:txBody>
      </p:sp>
    </p:spTree>
    <p:extLst>
      <p:ext uri="{BB962C8B-B14F-4D97-AF65-F5344CB8AC3E}">
        <p14:creationId xmlns:p14="http://schemas.microsoft.com/office/powerpoint/2010/main" val="9320831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CDC7F6-6FC7-4961-BC25-8C40005BD9AB}" type="datetimeFigureOut">
              <a:rPr lang="en-IN" smtClean="0"/>
              <a:pPr/>
              <a:t>27-03-2018</a:t>
            </a:fld>
            <a:endParaRPr lang="en-IN"/>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en-IN"/>
              <a:t>vbcbvcbvc</a:t>
            </a: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1E5E4A-9CCB-41E2-A252-E47A68AB1551}" type="slidenum">
              <a:rPr lang="en-IN" smtClean="0"/>
              <a:pPr/>
              <a:t>‹#›</a:t>
            </a:fld>
            <a:endParaRPr lang="en-IN"/>
          </a:p>
        </p:txBody>
      </p:sp>
    </p:spTree>
    <p:extLst>
      <p:ext uri="{BB962C8B-B14F-4D97-AF65-F5344CB8AC3E}">
        <p14:creationId xmlns:p14="http://schemas.microsoft.com/office/powerpoint/2010/main" val="113223173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C1E5E4A-9CCB-41E2-A252-E47A68AB1551}" type="slidenum">
              <a:rPr lang="en-IN" smtClean="0"/>
              <a:pPr/>
              <a:t>1</a:t>
            </a:fld>
            <a:endParaRPr lang="en-IN"/>
          </a:p>
        </p:txBody>
      </p:sp>
    </p:spTree>
    <p:extLst>
      <p:ext uri="{BB962C8B-B14F-4D97-AF65-F5344CB8AC3E}">
        <p14:creationId xmlns:p14="http://schemas.microsoft.com/office/powerpoint/2010/main" val="5224144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1C1E5E4A-9CCB-41E2-A252-E47A68AB1551}" type="slidenum">
              <a:rPr lang="en-IN" smtClean="0"/>
              <a:pPr/>
              <a:t>2</a:t>
            </a:fld>
            <a:endParaRPr lang="en-IN"/>
          </a:p>
        </p:txBody>
      </p:sp>
    </p:spTree>
    <p:extLst>
      <p:ext uri="{BB962C8B-B14F-4D97-AF65-F5344CB8AC3E}">
        <p14:creationId xmlns:p14="http://schemas.microsoft.com/office/powerpoint/2010/main" val="10021759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1C1E5E4A-9CCB-41E2-A252-E47A68AB1551}" type="slidenum">
              <a:rPr lang="en-IN" smtClean="0"/>
              <a:pPr/>
              <a:t>18</a:t>
            </a:fld>
            <a:endParaRPr lang="en-IN"/>
          </a:p>
        </p:txBody>
      </p:sp>
    </p:spTree>
    <p:extLst>
      <p:ext uri="{BB962C8B-B14F-4D97-AF65-F5344CB8AC3E}">
        <p14:creationId xmlns:p14="http://schemas.microsoft.com/office/powerpoint/2010/main" val="37470576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IN" sz="1800" dirty="0">
              <a:latin typeface="Arial Black" pitchFamily="34" charset="0"/>
            </a:endParaRPr>
          </a:p>
        </p:txBody>
      </p:sp>
      <p:sp>
        <p:nvSpPr>
          <p:cNvPr id="4" name="Slide Number Placeholder 3"/>
          <p:cNvSpPr>
            <a:spLocks noGrp="1"/>
          </p:cNvSpPr>
          <p:nvPr>
            <p:ph type="sldNum" sz="quarter" idx="10"/>
          </p:nvPr>
        </p:nvSpPr>
        <p:spPr/>
        <p:txBody>
          <a:bodyPr/>
          <a:lstStyle/>
          <a:p>
            <a:fld id="{1C1E5E4A-9CCB-41E2-A252-E47A68AB1551}" type="slidenum">
              <a:rPr lang="en-IN" smtClean="0"/>
              <a:pPr/>
              <a:t>29</a:t>
            </a:fld>
            <a:endParaRPr lang="en-IN"/>
          </a:p>
        </p:txBody>
      </p:sp>
    </p:spTree>
    <p:extLst>
      <p:ext uri="{BB962C8B-B14F-4D97-AF65-F5344CB8AC3E}">
        <p14:creationId xmlns:p14="http://schemas.microsoft.com/office/powerpoint/2010/main" val="21704443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130429"/>
            <a:ext cx="7772400" cy="1470025"/>
          </a:xfrm>
        </p:spPr>
        <p:txBody>
          <a:bodyPr>
            <a:normAutofit/>
          </a:bodyPr>
          <a:lstStyle>
            <a:lvl1pPr algn="r">
              <a:defRPr sz="4500">
                <a:solidFill>
                  <a:schemeClr val="tx2"/>
                </a:solidFill>
                <a:latin typeface="Calibri" pitchFamily="34" charset="0"/>
              </a:defRPr>
            </a:lvl1pPr>
          </a:lstStyle>
          <a:p>
            <a:r>
              <a:rPr lang="en-US" dirty="0"/>
              <a:t>Click to edit Master title style</a:t>
            </a:r>
            <a:endParaRPr lang="en-GB" dirty="0"/>
          </a:p>
        </p:txBody>
      </p:sp>
      <p:sp>
        <p:nvSpPr>
          <p:cNvPr id="3" name="Subtitle 2"/>
          <p:cNvSpPr>
            <a:spLocks noGrp="1"/>
          </p:cNvSpPr>
          <p:nvPr>
            <p:ph type="subTitle" idx="1"/>
          </p:nvPr>
        </p:nvSpPr>
        <p:spPr>
          <a:xfrm>
            <a:off x="2133600" y="3886200"/>
            <a:ext cx="6400800" cy="1752600"/>
          </a:xfrm>
          <a:prstGeom prst="rect">
            <a:avLst/>
          </a:prstGeom>
        </p:spPr>
        <p:txBody>
          <a:bodyPr/>
          <a:lstStyle>
            <a:lvl1pPr marL="0" indent="0" algn="r">
              <a:buNone/>
              <a:defRPr sz="2700">
                <a:solidFill>
                  <a:schemeClr val="tx1">
                    <a:tint val="75000"/>
                  </a:schemeClr>
                </a:solidFill>
              </a:defRPr>
            </a:lvl1pPr>
            <a:lvl2pPr marL="257175" indent="0" algn="ctr">
              <a:buNone/>
              <a:defRPr>
                <a:solidFill>
                  <a:schemeClr val="tx1">
                    <a:tint val="75000"/>
                  </a:schemeClr>
                </a:solidFill>
              </a:defRPr>
            </a:lvl2pPr>
            <a:lvl3pPr marL="514350" indent="0" algn="ctr">
              <a:buNone/>
              <a:defRPr>
                <a:solidFill>
                  <a:schemeClr val="tx1">
                    <a:tint val="75000"/>
                  </a:schemeClr>
                </a:solidFill>
              </a:defRPr>
            </a:lvl3pPr>
            <a:lvl4pPr marL="771525" indent="0" algn="ctr">
              <a:buNone/>
              <a:defRPr>
                <a:solidFill>
                  <a:schemeClr val="tx1">
                    <a:tint val="75000"/>
                  </a:schemeClr>
                </a:solidFill>
              </a:defRPr>
            </a:lvl4pPr>
            <a:lvl5pPr marL="1028700" indent="0" algn="ctr">
              <a:buNone/>
              <a:defRPr>
                <a:solidFill>
                  <a:schemeClr val="tx1">
                    <a:tint val="75000"/>
                  </a:schemeClr>
                </a:solidFill>
              </a:defRPr>
            </a:lvl5pPr>
            <a:lvl6pPr marL="1285875" indent="0" algn="ctr">
              <a:buNone/>
              <a:defRPr>
                <a:solidFill>
                  <a:schemeClr val="tx1">
                    <a:tint val="75000"/>
                  </a:schemeClr>
                </a:solidFill>
              </a:defRPr>
            </a:lvl6pPr>
            <a:lvl7pPr marL="1543050" indent="0" algn="ctr">
              <a:buNone/>
              <a:defRPr>
                <a:solidFill>
                  <a:schemeClr val="tx1">
                    <a:tint val="75000"/>
                  </a:schemeClr>
                </a:solidFill>
              </a:defRPr>
            </a:lvl7pPr>
            <a:lvl8pPr marL="1800225" indent="0" algn="ctr">
              <a:buNone/>
              <a:defRPr>
                <a:solidFill>
                  <a:schemeClr val="tx1">
                    <a:tint val="75000"/>
                  </a:schemeClr>
                </a:solidFill>
              </a:defRPr>
            </a:lvl8pPr>
            <a:lvl9pPr marL="2057400" indent="0" algn="ctr">
              <a:buNone/>
              <a:defRPr>
                <a:solidFill>
                  <a:schemeClr val="tx1">
                    <a:tint val="75000"/>
                  </a:schemeClr>
                </a:solidFill>
              </a:defRPr>
            </a:lvl9pPr>
          </a:lstStyle>
          <a:p>
            <a:r>
              <a:rPr lang="en-US"/>
              <a:t>Click to edit Master subtitle style</a:t>
            </a:r>
            <a:endParaRPr lang="en-GB"/>
          </a:p>
        </p:txBody>
      </p:sp>
      <p:sp>
        <p:nvSpPr>
          <p:cNvPr id="5" name="Footer Placeholder 4"/>
          <p:cNvSpPr>
            <a:spLocks noGrp="1"/>
          </p:cNvSpPr>
          <p:nvPr>
            <p:ph type="ftr" sz="quarter" idx="11"/>
          </p:nvPr>
        </p:nvSpPr>
        <p:spPr/>
        <p:txBody>
          <a:bodyPr/>
          <a:lstStyle/>
          <a:p>
            <a:r>
              <a:rPr lang="en-IN">
                <a:solidFill>
                  <a:prstClr val="black">
                    <a:tint val="75000"/>
                  </a:prstClr>
                </a:solidFill>
              </a:rPr>
              <a:t>National Academy of Customs, Indirect Taxes and Narcotics (NACIN)</a:t>
            </a:r>
            <a:endParaRPr lang="en-US">
              <a:solidFill>
                <a:prstClr val="black">
                  <a:tint val="75000"/>
                </a:prstClr>
              </a:solidFill>
            </a:endParaRPr>
          </a:p>
        </p:txBody>
      </p:sp>
    </p:spTree>
    <p:extLst>
      <p:ext uri="{BB962C8B-B14F-4D97-AF65-F5344CB8AC3E}">
        <p14:creationId xmlns:p14="http://schemas.microsoft.com/office/powerpoint/2010/main" val="2094080948"/>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a:t>Click to edit Master title style</a:t>
            </a:r>
            <a:endParaRPr lang="en-GB" dirty="0"/>
          </a:p>
        </p:txBody>
      </p:sp>
      <p:sp>
        <p:nvSpPr>
          <p:cNvPr id="3" name="Vertical Text Placeholder 2"/>
          <p:cNvSpPr>
            <a:spLocks noGrp="1"/>
          </p:cNvSpPr>
          <p:nvPr>
            <p:ph type="body" orient="vert" idx="1"/>
          </p:nvPr>
        </p:nvSpPr>
        <p:spPr>
          <a:xfrm>
            <a:off x="457200" y="1600204"/>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0" y="6535080"/>
            <a:ext cx="1065628" cy="365125"/>
          </a:xfrm>
          <a:prstGeom prst="rect">
            <a:avLst/>
          </a:prstGeom>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IN">
                <a:solidFill>
                  <a:prstClr val="black">
                    <a:tint val="75000"/>
                  </a:prstClr>
                </a:solidFill>
              </a:rPr>
              <a:t>National Academy of Customs, Indirect Taxes and Narcotics (NACIN)</a:t>
            </a:r>
            <a:endParaRPr lang="en-US">
              <a:solidFill>
                <a:prstClr val="black">
                  <a:tint val="75000"/>
                </a:prstClr>
              </a:solidFill>
            </a:endParaRPr>
          </a:p>
        </p:txBody>
      </p:sp>
      <p:sp>
        <p:nvSpPr>
          <p:cNvPr id="6" name="Slide Number Placeholder 5"/>
          <p:cNvSpPr>
            <a:spLocks noGrp="1"/>
          </p:cNvSpPr>
          <p:nvPr>
            <p:ph type="sldNum" sz="quarter" idx="12"/>
          </p:nvPr>
        </p:nvSpPr>
        <p:spPr>
          <a:xfrm>
            <a:off x="6553200" y="6356354"/>
            <a:ext cx="2133600" cy="365125"/>
          </a:xfrm>
          <a:prstGeom prst="rect">
            <a:avLst/>
          </a:prstGeom>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06878263"/>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lvl1pPr>
              <a:defRPr>
                <a:latin typeface="Calibri" pitchFamily="34" charset="0"/>
              </a:defRPr>
            </a:lvl1pPr>
          </a:lstStyle>
          <a:p>
            <a:r>
              <a:rPr lang="en-US" dirty="0"/>
              <a:t>Click to edit Master title style</a:t>
            </a:r>
            <a:endParaRPr lang="en-GB" dirty="0"/>
          </a:p>
        </p:txBody>
      </p:sp>
      <p:sp>
        <p:nvSpPr>
          <p:cNvPr id="3" name="Vertical Text Placeholder 2"/>
          <p:cNvSpPr>
            <a:spLocks noGrp="1"/>
          </p:cNvSpPr>
          <p:nvPr>
            <p:ph type="body" orient="vert" idx="1"/>
          </p:nvPr>
        </p:nvSpPr>
        <p:spPr>
          <a:xfrm>
            <a:off x="457200" y="274642"/>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0" y="6535080"/>
            <a:ext cx="1065628" cy="365125"/>
          </a:xfrm>
          <a:prstGeom prst="rect">
            <a:avLst/>
          </a:prstGeom>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IN">
                <a:solidFill>
                  <a:prstClr val="black">
                    <a:tint val="75000"/>
                  </a:prstClr>
                </a:solidFill>
              </a:rPr>
              <a:t>National Academy of Customs, Indirect Taxes and Narcotics (NACIN)</a:t>
            </a:r>
            <a:endParaRPr lang="en-US">
              <a:solidFill>
                <a:prstClr val="black">
                  <a:tint val="75000"/>
                </a:prstClr>
              </a:solidFill>
            </a:endParaRPr>
          </a:p>
        </p:txBody>
      </p:sp>
      <p:sp>
        <p:nvSpPr>
          <p:cNvPr id="6" name="Slide Number Placeholder 5"/>
          <p:cNvSpPr>
            <a:spLocks noGrp="1"/>
          </p:cNvSpPr>
          <p:nvPr>
            <p:ph type="sldNum" sz="quarter" idx="12"/>
          </p:nvPr>
        </p:nvSpPr>
        <p:spPr>
          <a:xfrm>
            <a:off x="6553200" y="6356354"/>
            <a:ext cx="2133600" cy="365125"/>
          </a:xfrm>
          <a:prstGeom prst="rect">
            <a:avLst/>
          </a:prstGeom>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82268456"/>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2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400">
                <a:solidFill>
                  <a:schemeClr val="tx1"/>
                </a:solidFill>
                <a:latin typeface="Georgia" panose="02040502050405020303" pitchFamily="18" charset="0"/>
                <a:ea typeface="ＭＳ Ｐゴシック" panose="020B0600070205080204" pitchFamily="34" charset="-128"/>
              </a:defRPr>
            </a:lvl1pPr>
            <a:lvl2pPr marL="742950" indent="-285750">
              <a:defRPr sz="1400">
                <a:solidFill>
                  <a:schemeClr val="tx1"/>
                </a:solidFill>
                <a:latin typeface="Georgia" panose="02040502050405020303" pitchFamily="18" charset="0"/>
                <a:ea typeface="ＭＳ Ｐゴシック" panose="020B0600070205080204" pitchFamily="34" charset="-128"/>
              </a:defRPr>
            </a:lvl2pPr>
            <a:lvl3pPr marL="1143000" indent="-228600">
              <a:defRPr sz="1400">
                <a:solidFill>
                  <a:schemeClr val="tx1"/>
                </a:solidFill>
                <a:latin typeface="Georgia" panose="02040502050405020303" pitchFamily="18" charset="0"/>
                <a:ea typeface="ＭＳ Ｐゴシック" panose="020B0600070205080204" pitchFamily="34" charset="-128"/>
              </a:defRPr>
            </a:lvl3pPr>
            <a:lvl4pPr marL="1600200" indent="-228600">
              <a:defRPr sz="1400">
                <a:solidFill>
                  <a:schemeClr val="tx1"/>
                </a:solidFill>
                <a:latin typeface="Georgia" panose="02040502050405020303" pitchFamily="18" charset="0"/>
                <a:ea typeface="ＭＳ Ｐゴシック" panose="020B0600070205080204" pitchFamily="34" charset="-128"/>
              </a:defRPr>
            </a:lvl4pPr>
            <a:lvl5pPr marL="2057400" indent="-228600">
              <a:defRPr sz="1400">
                <a:solidFill>
                  <a:schemeClr val="tx1"/>
                </a:solidFill>
                <a:latin typeface="Georgia" panose="02040502050405020303" pitchFamily="18" charset="0"/>
                <a:ea typeface="ＭＳ Ｐゴシック" panose="020B0600070205080204" pitchFamily="34" charset="-128"/>
              </a:defRPr>
            </a:lvl5pPr>
            <a:lvl6pPr marL="2514600" indent="-228600" eaLnBrk="0" fontAlgn="base" hangingPunct="0">
              <a:spcBef>
                <a:spcPct val="50000"/>
              </a:spcBef>
              <a:spcAft>
                <a:spcPct val="0"/>
              </a:spcAft>
              <a:defRPr sz="1400">
                <a:solidFill>
                  <a:schemeClr val="tx1"/>
                </a:solidFill>
                <a:latin typeface="Georgia" panose="02040502050405020303" pitchFamily="18" charset="0"/>
                <a:ea typeface="ＭＳ Ｐゴシック" panose="020B0600070205080204" pitchFamily="34" charset="-128"/>
              </a:defRPr>
            </a:lvl6pPr>
            <a:lvl7pPr marL="2971800" indent="-228600" eaLnBrk="0" fontAlgn="base" hangingPunct="0">
              <a:spcBef>
                <a:spcPct val="50000"/>
              </a:spcBef>
              <a:spcAft>
                <a:spcPct val="0"/>
              </a:spcAft>
              <a:defRPr sz="1400">
                <a:solidFill>
                  <a:schemeClr val="tx1"/>
                </a:solidFill>
                <a:latin typeface="Georgia" panose="02040502050405020303" pitchFamily="18" charset="0"/>
                <a:ea typeface="ＭＳ Ｐゴシック" panose="020B0600070205080204" pitchFamily="34" charset="-128"/>
              </a:defRPr>
            </a:lvl7pPr>
            <a:lvl8pPr marL="3429000" indent="-228600" eaLnBrk="0" fontAlgn="base" hangingPunct="0">
              <a:spcBef>
                <a:spcPct val="50000"/>
              </a:spcBef>
              <a:spcAft>
                <a:spcPct val="0"/>
              </a:spcAft>
              <a:defRPr sz="1400">
                <a:solidFill>
                  <a:schemeClr val="tx1"/>
                </a:solidFill>
                <a:latin typeface="Georgia" panose="02040502050405020303" pitchFamily="18" charset="0"/>
                <a:ea typeface="ＭＳ Ｐゴシック" panose="020B0600070205080204" pitchFamily="34" charset="-128"/>
              </a:defRPr>
            </a:lvl8pPr>
            <a:lvl9pPr marL="3886200" indent="-228600" eaLnBrk="0" fontAlgn="base" hangingPunct="0">
              <a:spcBef>
                <a:spcPct val="50000"/>
              </a:spcBef>
              <a:spcAft>
                <a:spcPct val="0"/>
              </a:spcAft>
              <a:defRPr sz="1400">
                <a:solidFill>
                  <a:schemeClr val="tx1"/>
                </a:solidFill>
                <a:latin typeface="Georgia" panose="02040502050405020303" pitchFamily="18" charset="0"/>
                <a:ea typeface="ＭＳ Ｐゴシック" panose="020B0600070205080204" pitchFamily="34" charset="-128"/>
              </a:defRPr>
            </a:lvl9pPr>
          </a:lstStyle>
          <a:p>
            <a:pPr marL="0" marR="0" lvl="0" indent="0" algn="ctr" defTabSz="514350" rtl="0" eaLnBrk="0" fontAlgn="base" latinLnBrk="0" hangingPunct="0">
              <a:lnSpc>
                <a:spcPct val="100000"/>
              </a:lnSpc>
              <a:spcBef>
                <a:spcPct val="0"/>
              </a:spcBef>
              <a:spcAft>
                <a:spcPct val="0"/>
              </a:spcAft>
              <a:buClrTx/>
              <a:buSzTx/>
              <a:buFontTx/>
              <a:buNone/>
              <a:tabLst/>
              <a:defRPr/>
            </a:pPr>
            <a:endParaRPr kumimoji="0" lang="en-US" altLang="en-US" sz="2475"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
        <p:nvSpPr>
          <p:cNvPr id="3" name="Rectangle 3"/>
          <p:cNvSpPr>
            <a:spLocks noGrp="1" noChangeArrowheads="1"/>
          </p:cNvSpPr>
          <p:nvPr/>
        </p:nvSpPr>
        <p:spPr bwMode="auto">
          <a:xfrm>
            <a:off x="457200" y="1600206"/>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1400">
                <a:solidFill>
                  <a:schemeClr val="tx1"/>
                </a:solidFill>
                <a:latin typeface="Georgia" panose="02040502050405020303" pitchFamily="18" charset="0"/>
                <a:ea typeface="ＭＳ Ｐゴシック" panose="020B0600070205080204" pitchFamily="34" charset="-128"/>
              </a:defRPr>
            </a:lvl1pPr>
            <a:lvl2pPr marL="742950" indent="-285750">
              <a:defRPr sz="1400">
                <a:solidFill>
                  <a:schemeClr val="tx1"/>
                </a:solidFill>
                <a:latin typeface="Georgia" panose="02040502050405020303" pitchFamily="18" charset="0"/>
                <a:ea typeface="ＭＳ Ｐゴシック" panose="020B0600070205080204" pitchFamily="34" charset="-128"/>
              </a:defRPr>
            </a:lvl2pPr>
            <a:lvl3pPr marL="1143000" indent="-228600">
              <a:defRPr sz="1400">
                <a:solidFill>
                  <a:schemeClr val="tx1"/>
                </a:solidFill>
                <a:latin typeface="Georgia" panose="02040502050405020303" pitchFamily="18" charset="0"/>
                <a:ea typeface="ＭＳ Ｐゴシック" panose="020B0600070205080204" pitchFamily="34" charset="-128"/>
              </a:defRPr>
            </a:lvl3pPr>
            <a:lvl4pPr marL="1600200" indent="-228600">
              <a:defRPr sz="1400">
                <a:solidFill>
                  <a:schemeClr val="tx1"/>
                </a:solidFill>
                <a:latin typeface="Georgia" panose="02040502050405020303" pitchFamily="18" charset="0"/>
                <a:ea typeface="ＭＳ Ｐゴシック" panose="020B0600070205080204" pitchFamily="34" charset="-128"/>
              </a:defRPr>
            </a:lvl4pPr>
            <a:lvl5pPr marL="2057400" indent="-228600">
              <a:defRPr sz="1400">
                <a:solidFill>
                  <a:schemeClr val="tx1"/>
                </a:solidFill>
                <a:latin typeface="Georgia" panose="02040502050405020303" pitchFamily="18" charset="0"/>
                <a:ea typeface="ＭＳ Ｐゴシック" panose="020B0600070205080204" pitchFamily="34" charset="-128"/>
              </a:defRPr>
            </a:lvl5pPr>
            <a:lvl6pPr marL="2514600" indent="-228600" eaLnBrk="0" fontAlgn="base" hangingPunct="0">
              <a:spcBef>
                <a:spcPct val="50000"/>
              </a:spcBef>
              <a:spcAft>
                <a:spcPct val="0"/>
              </a:spcAft>
              <a:defRPr sz="1400">
                <a:solidFill>
                  <a:schemeClr val="tx1"/>
                </a:solidFill>
                <a:latin typeface="Georgia" panose="02040502050405020303" pitchFamily="18" charset="0"/>
                <a:ea typeface="ＭＳ Ｐゴシック" panose="020B0600070205080204" pitchFamily="34" charset="-128"/>
              </a:defRPr>
            </a:lvl6pPr>
            <a:lvl7pPr marL="2971800" indent="-228600" eaLnBrk="0" fontAlgn="base" hangingPunct="0">
              <a:spcBef>
                <a:spcPct val="50000"/>
              </a:spcBef>
              <a:spcAft>
                <a:spcPct val="0"/>
              </a:spcAft>
              <a:defRPr sz="1400">
                <a:solidFill>
                  <a:schemeClr val="tx1"/>
                </a:solidFill>
                <a:latin typeface="Georgia" panose="02040502050405020303" pitchFamily="18" charset="0"/>
                <a:ea typeface="ＭＳ Ｐゴシック" panose="020B0600070205080204" pitchFamily="34" charset="-128"/>
              </a:defRPr>
            </a:lvl7pPr>
            <a:lvl8pPr marL="3429000" indent="-228600" eaLnBrk="0" fontAlgn="base" hangingPunct="0">
              <a:spcBef>
                <a:spcPct val="50000"/>
              </a:spcBef>
              <a:spcAft>
                <a:spcPct val="0"/>
              </a:spcAft>
              <a:defRPr sz="1400">
                <a:solidFill>
                  <a:schemeClr val="tx1"/>
                </a:solidFill>
                <a:latin typeface="Georgia" panose="02040502050405020303" pitchFamily="18" charset="0"/>
                <a:ea typeface="ＭＳ Ｐゴシック" panose="020B0600070205080204" pitchFamily="34" charset="-128"/>
              </a:defRPr>
            </a:lvl8pPr>
            <a:lvl9pPr marL="3886200" indent="-228600" eaLnBrk="0" fontAlgn="base" hangingPunct="0">
              <a:spcBef>
                <a:spcPct val="50000"/>
              </a:spcBef>
              <a:spcAft>
                <a:spcPct val="0"/>
              </a:spcAft>
              <a:defRPr sz="1400">
                <a:solidFill>
                  <a:schemeClr val="tx1"/>
                </a:solidFill>
                <a:latin typeface="Georgia" panose="02040502050405020303" pitchFamily="18" charset="0"/>
                <a:ea typeface="ＭＳ Ｐゴシック" panose="020B0600070205080204" pitchFamily="34" charset="-128"/>
              </a:defRPr>
            </a:lvl9pPr>
          </a:lstStyle>
          <a:p>
            <a:pPr marL="192881" marR="0" lvl="0" indent="-192881" algn="l" defTabSz="514350" rtl="0" eaLnBrk="0" fontAlgn="base" latinLnBrk="0" hangingPunct="0">
              <a:lnSpc>
                <a:spcPct val="100000"/>
              </a:lnSpc>
              <a:spcBef>
                <a:spcPct val="20000"/>
              </a:spcBef>
              <a:spcAft>
                <a:spcPct val="0"/>
              </a:spcAft>
              <a:buClrTx/>
              <a:buSzTx/>
              <a:buFontTx/>
              <a:buChar char="•"/>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178853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4"/>
            <a:ext cx="8229600" cy="4525963"/>
          </a:xfrm>
          <a:prstGeom prst="rect">
            <a:avLst/>
          </a:prstGeom>
        </p:spPr>
        <p:txBody>
          <a:bodyPr/>
          <a:lstStyle>
            <a:lvl1pPr marL="0" indent="0">
              <a:buClr>
                <a:srgbClr val="0070C0"/>
              </a:buClr>
              <a:buFont typeface="Wingdings" panose="05000000000000000000" pitchFamily="2" charset="2"/>
              <a:buNone/>
              <a:defRPr/>
            </a:lvl1pPr>
            <a:lvl2pPr marL="514350" indent="-257175">
              <a:buClr>
                <a:srgbClr val="0070C0"/>
              </a:buClr>
              <a:buFont typeface="Arial" panose="020B0604020202020204" pitchFamily="34" charset="0"/>
              <a:buChar char="•"/>
              <a:defRPr/>
            </a:lvl2pPr>
            <a:lvl3pPr marL="642938" indent="-128588">
              <a:buClr>
                <a:srgbClr val="0070C0"/>
              </a:buClr>
              <a:buSzPct val="90000"/>
              <a:buFont typeface="Courier New" panose="02070309020205020404" pitchFamily="49" charset="0"/>
              <a:buChar char="o"/>
              <a:defRPr/>
            </a:lvl3pPr>
          </a:lstStyle>
          <a:p>
            <a:pPr lvl="0"/>
            <a:r>
              <a:rPr lang="en-GB" dirty="0"/>
              <a:t>Click</a:t>
            </a:r>
          </a:p>
          <a:p>
            <a:pPr lvl="0"/>
            <a:r>
              <a:rPr lang="en-GB" dirty="0"/>
              <a:t>	</a:t>
            </a:r>
          </a:p>
        </p:txBody>
      </p:sp>
      <p:sp>
        <p:nvSpPr>
          <p:cNvPr id="6" name="Slide Number Placeholder 5"/>
          <p:cNvSpPr>
            <a:spLocks noGrp="1"/>
          </p:cNvSpPr>
          <p:nvPr>
            <p:ph type="sldNum" sz="quarter" idx="12"/>
          </p:nvPr>
        </p:nvSpPr>
        <p:spPr>
          <a:xfrm>
            <a:off x="6553200" y="6356354"/>
            <a:ext cx="2133600" cy="365125"/>
          </a:xfrm>
          <a:prstGeom prst="rect">
            <a:avLst/>
          </a:prstGeom>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
        <p:nvSpPr>
          <p:cNvPr id="14" name="Title Placeholder 1"/>
          <p:cNvSpPr>
            <a:spLocks noGrp="1"/>
          </p:cNvSpPr>
          <p:nvPr>
            <p:ph type="title"/>
          </p:nvPr>
        </p:nvSpPr>
        <p:spPr>
          <a:xfrm>
            <a:off x="2057401" y="115094"/>
            <a:ext cx="6066692" cy="1027906"/>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16" name="Footer Placeholder 4"/>
          <p:cNvSpPr>
            <a:spLocks noGrp="1"/>
          </p:cNvSpPr>
          <p:nvPr>
            <p:ph type="ftr" sz="quarter" idx="3"/>
          </p:nvPr>
        </p:nvSpPr>
        <p:spPr>
          <a:xfrm>
            <a:off x="1" y="6369233"/>
            <a:ext cx="9144000" cy="491737"/>
          </a:xfrm>
          <a:prstGeom prst="rect">
            <a:avLst/>
          </a:prstGeom>
          <a:solidFill>
            <a:schemeClr val="bg1">
              <a:lumMod val="75000"/>
            </a:schemeClr>
          </a:solidFill>
          <a:ln>
            <a:noFill/>
          </a:ln>
        </p:spPr>
        <p:txBody>
          <a:bodyPr vert="horz" lIns="91440" tIns="45720" rIns="91440" bIns="45720" rtlCol="0" anchor="ctr"/>
          <a:lstStyle>
            <a:lvl1pPr algn="ctr">
              <a:defRPr sz="1600" b="1" spc="225">
                <a:solidFill>
                  <a:schemeClr val="tx2"/>
                </a:solidFill>
                <a:latin typeface="Century Gothic" panose="020B0502020202020204" pitchFamily="34" charset="0"/>
              </a:defRPr>
            </a:lvl1pPr>
          </a:lstStyle>
          <a:p>
            <a:r>
              <a:rPr lang="en-IN"/>
              <a:t>National Academy of Customs, Indirect Taxes and Narcotics (NACIN)</a:t>
            </a:r>
            <a:endParaRPr lang="en-US" dirty="0"/>
          </a:p>
        </p:txBody>
      </p:sp>
    </p:spTree>
    <p:extLst>
      <p:ext uri="{BB962C8B-B14F-4D97-AF65-F5344CB8AC3E}">
        <p14:creationId xmlns:p14="http://schemas.microsoft.com/office/powerpoint/2010/main" val="2577788141"/>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2250" b="1" cap="all">
                <a:latin typeface="Calibri" pitchFamily="34" charset="0"/>
              </a:defRPr>
            </a:lvl1pPr>
          </a:lstStyle>
          <a:p>
            <a:r>
              <a:rPr lang="en-US" dirty="0"/>
              <a:t>Click to edit Master title style</a:t>
            </a:r>
            <a:endParaRPr lang="en-GB"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1125">
                <a:solidFill>
                  <a:schemeClr val="tx1">
                    <a:tint val="75000"/>
                  </a:schemeClr>
                </a:solidFill>
              </a:defRPr>
            </a:lvl1pPr>
            <a:lvl2pPr marL="257175" indent="0">
              <a:buNone/>
              <a:defRPr sz="1013">
                <a:solidFill>
                  <a:schemeClr val="tx1">
                    <a:tint val="75000"/>
                  </a:schemeClr>
                </a:solidFill>
              </a:defRPr>
            </a:lvl2pPr>
            <a:lvl3pPr marL="514350" indent="0">
              <a:buNone/>
              <a:defRPr sz="900">
                <a:solidFill>
                  <a:schemeClr val="tx1">
                    <a:tint val="75000"/>
                  </a:schemeClr>
                </a:solidFill>
              </a:defRPr>
            </a:lvl3pPr>
            <a:lvl4pPr marL="771525" indent="0">
              <a:buNone/>
              <a:defRPr sz="788">
                <a:solidFill>
                  <a:schemeClr val="tx1">
                    <a:tint val="75000"/>
                  </a:schemeClr>
                </a:solidFill>
              </a:defRPr>
            </a:lvl4pPr>
            <a:lvl5pPr marL="1028700" indent="0">
              <a:buNone/>
              <a:defRPr sz="788">
                <a:solidFill>
                  <a:schemeClr val="tx1">
                    <a:tint val="75000"/>
                  </a:schemeClr>
                </a:solidFill>
              </a:defRPr>
            </a:lvl5pPr>
            <a:lvl6pPr marL="1285875" indent="0">
              <a:buNone/>
              <a:defRPr sz="788">
                <a:solidFill>
                  <a:schemeClr val="tx1">
                    <a:tint val="75000"/>
                  </a:schemeClr>
                </a:solidFill>
              </a:defRPr>
            </a:lvl6pPr>
            <a:lvl7pPr marL="1543050" indent="0">
              <a:buNone/>
              <a:defRPr sz="788">
                <a:solidFill>
                  <a:schemeClr val="tx1">
                    <a:tint val="75000"/>
                  </a:schemeClr>
                </a:solidFill>
              </a:defRPr>
            </a:lvl7pPr>
            <a:lvl8pPr marL="1800225" indent="0">
              <a:buNone/>
              <a:defRPr sz="788">
                <a:solidFill>
                  <a:schemeClr val="tx1">
                    <a:tint val="75000"/>
                  </a:schemeClr>
                </a:solidFill>
              </a:defRPr>
            </a:lvl8pPr>
            <a:lvl9pPr marL="2057400" indent="0">
              <a:buNone/>
              <a:defRPr sz="788">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a:xfrm>
            <a:off x="6553200" y="6356354"/>
            <a:ext cx="2133600" cy="365125"/>
          </a:xfrm>
          <a:prstGeom prst="rect">
            <a:avLst/>
          </a:prstGeom>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
        <p:nvSpPr>
          <p:cNvPr id="7" name="Title Placeholder 1"/>
          <p:cNvSpPr txBox="1">
            <a:spLocks/>
          </p:cNvSpPr>
          <p:nvPr userDrawn="1"/>
        </p:nvSpPr>
        <p:spPr>
          <a:xfrm>
            <a:off x="2057401" y="115094"/>
            <a:ext cx="6066692" cy="1027906"/>
          </a:xfrm>
          <a:prstGeom prst="rect">
            <a:avLst/>
          </a:prstGeom>
        </p:spPr>
        <p:txBody>
          <a:bodyPr vert="horz" lIns="68580" tIns="34290" rIns="68580" bIns="34290" rtlCol="0" anchor="ctr">
            <a:normAutofit/>
          </a:bodyPr>
          <a:lstStyle>
            <a:lvl1pPr algn="ctr" defTabSz="685800" rtl="0" eaLnBrk="1" latinLnBrk="0" hangingPunct="1">
              <a:spcBef>
                <a:spcPct val="0"/>
              </a:spcBef>
              <a:buNone/>
              <a:defRPr sz="4000" kern="1200">
                <a:solidFill>
                  <a:schemeClr val="tx2"/>
                </a:solidFill>
                <a:latin typeface="Calibri" pitchFamily="34" charset="0"/>
                <a:ea typeface="+mj-ea"/>
                <a:cs typeface="+mj-cs"/>
              </a:defRPr>
            </a:lvl1pPr>
          </a:lstStyle>
          <a:p>
            <a:r>
              <a:rPr lang="en-US" sz="3000"/>
              <a:t>Click to edit Master title style</a:t>
            </a:r>
            <a:endParaRPr lang="en-GB" sz="3000" dirty="0"/>
          </a:p>
        </p:txBody>
      </p:sp>
    </p:spTree>
    <p:extLst>
      <p:ext uri="{BB962C8B-B14F-4D97-AF65-F5344CB8AC3E}">
        <p14:creationId xmlns:p14="http://schemas.microsoft.com/office/powerpoint/2010/main" val="200291769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a:t>Click to edit Master title style</a:t>
            </a:r>
            <a:endParaRPr lang="en-GB" dirty="0"/>
          </a:p>
        </p:txBody>
      </p:sp>
      <p:sp>
        <p:nvSpPr>
          <p:cNvPr id="3" name="Content Placeholder 2"/>
          <p:cNvSpPr>
            <a:spLocks noGrp="1"/>
          </p:cNvSpPr>
          <p:nvPr>
            <p:ph sz="half" idx="1"/>
          </p:nvPr>
        </p:nvSpPr>
        <p:spPr>
          <a:xfrm>
            <a:off x="457200" y="1600204"/>
            <a:ext cx="4038600" cy="4525963"/>
          </a:xfrm>
          <a:prstGeom prst="rect">
            <a:avLst/>
          </a:prstGeom>
        </p:spPr>
        <p:txBody>
          <a:bodyPr/>
          <a:lstStyle>
            <a:lvl1pPr>
              <a:defRPr sz="1575"/>
            </a:lvl1pPr>
            <a:lvl2pPr>
              <a:defRPr sz="1350"/>
            </a:lvl2pPr>
            <a:lvl3pPr>
              <a:defRPr sz="1125"/>
            </a:lvl3pPr>
            <a:lvl4pPr>
              <a:defRPr sz="1013"/>
            </a:lvl4pPr>
            <a:lvl5pPr>
              <a:defRPr sz="1013"/>
            </a:lvl5pPr>
            <a:lvl6pPr>
              <a:defRPr sz="1013"/>
            </a:lvl6pPr>
            <a:lvl7pPr>
              <a:defRPr sz="1013"/>
            </a:lvl7pPr>
            <a:lvl8pPr>
              <a:defRPr sz="1013"/>
            </a:lvl8pPr>
            <a:lvl9pPr>
              <a:defRPr sz="101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4"/>
            <a:ext cx="4038600" cy="4525963"/>
          </a:xfrm>
          <a:prstGeom prst="rect">
            <a:avLst/>
          </a:prstGeom>
        </p:spPr>
        <p:txBody>
          <a:bodyPr/>
          <a:lstStyle>
            <a:lvl1pPr>
              <a:defRPr sz="1575"/>
            </a:lvl1pPr>
            <a:lvl2pPr>
              <a:defRPr sz="1350"/>
            </a:lvl2pPr>
            <a:lvl3pPr>
              <a:defRPr sz="1125"/>
            </a:lvl3pPr>
            <a:lvl4pPr>
              <a:defRPr sz="1013"/>
            </a:lvl4pPr>
            <a:lvl5pPr>
              <a:defRPr sz="1013"/>
            </a:lvl5pPr>
            <a:lvl6pPr>
              <a:defRPr sz="1013"/>
            </a:lvl6pPr>
            <a:lvl7pPr>
              <a:defRPr sz="1013"/>
            </a:lvl7pPr>
            <a:lvl8pPr>
              <a:defRPr sz="1013"/>
            </a:lvl8pPr>
            <a:lvl9pPr>
              <a:defRPr sz="101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0" y="6535080"/>
            <a:ext cx="1065628" cy="365125"/>
          </a:xfrm>
          <a:prstGeom prst="rect">
            <a:avLst/>
          </a:prstGeom>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a:xfrm>
            <a:off x="6553200" y="6356354"/>
            <a:ext cx="2133600" cy="365125"/>
          </a:xfrm>
          <a:prstGeom prst="rect">
            <a:avLst/>
          </a:prstGeom>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57899285"/>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a:t>Click to edit Master title style</a:t>
            </a:r>
            <a:endParaRPr lang="en-GB"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1350"/>
            </a:lvl1pPr>
            <a:lvl2pPr>
              <a:defRPr sz="1125"/>
            </a:lvl2pPr>
            <a:lvl3pPr>
              <a:defRPr sz="1013"/>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7" y="1535113"/>
            <a:ext cx="4041775" cy="639762"/>
          </a:xfrm>
          <a:prstGeom prst="rect">
            <a:avLst/>
          </a:prstGeo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a:prstGeom prst="rect">
            <a:avLst/>
          </a:prstGeom>
        </p:spPr>
        <p:txBody>
          <a:bodyPr/>
          <a:lstStyle>
            <a:lvl1pPr>
              <a:defRPr sz="1350"/>
            </a:lvl1pPr>
            <a:lvl2pPr>
              <a:defRPr sz="1125"/>
            </a:lvl2pPr>
            <a:lvl3pPr>
              <a:defRPr sz="1013"/>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a:xfrm>
            <a:off x="0" y="6535080"/>
            <a:ext cx="1065628" cy="365125"/>
          </a:xfrm>
          <a:prstGeom prst="rect">
            <a:avLst/>
          </a:prstGeom>
        </p:spPr>
        <p:txBody>
          <a:bodyPr/>
          <a:lstStyle/>
          <a:p>
            <a:endParaRPr lang="en-US">
              <a:solidFill>
                <a:prstClr val="black">
                  <a:tint val="75000"/>
                </a:prstClr>
              </a:solidFill>
            </a:endParaRPr>
          </a:p>
        </p:txBody>
      </p:sp>
      <p:sp>
        <p:nvSpPr>
          <p:cNvPr id="8" name="Footer Placeholder 7"/>
          <p:cNvSpPr>
            <a:spLocks noGrp="1"/>
          </p:cNvSpPr>
          <p:nvPr>
            <p:ph type="ftr" sz="quarter" idx="11"/>
          </p:nvPr>
        </p:nvSpPr>
        <p:spPr/>
        <p:txBody>
          <a:bodyPr/>
          <a:lstStyle/>
          <a:p>
            <a:r>
              <a:rPr lang="en-IN">
                <a:solidFill>
                  <a:prstClr val="black">
                    <a:tint val="75000"/>
                  </a:prstClr>
                </a:solidFill>
              </a:rPr>
              <a:t>National Academy of Customs, Indirect Taxes and Narcotics (NACIN)</a:t>
            </a:r>
            <a:endParaRPr lang="en-US">
              <a:solidFill>
                <a:prstClr val="black">
                  <a:tint val="75000"/>
                </a:prstClr>
              </a:solidFill>
            </a:endParaRPr>
          </a:p>
        </p:txBody>
      </p:sp>
      <p:sp>
        <p:nvSpPr>
          <p:cNvPr id="9" name="Slide Number Placeholder 8"/>
          <p:cNvSpPr>
            <a:spLocks noGrp="1"/>
          </p:cNvSpPr>
          <p:nvPr>
            <p:ph type="sldNum" sz="quarter" idx="12"/>
          </p:nvPr>
        </p:nvSpPr>
        <p:spPr>
          <a:xfrm>
            <a:off x="6553200" y="6356354"/>
            <a:ext cx="2133600" cy="365125"/>
          </a:xfrm>
          <a:prstGeom prst="rect">
            <a:avLst/>
          </a:prstGeom>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45040973"/>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a:t>Click to edit Master title style</a:t>
            </a:r>
            <a:endParaRPr lang="en-GB" dirty="0"/>
          </a:p>
        </p:txBody>
      </p:sp>
      <p:sp>
        <p:nvSpPr>
          <p:cNvPr id="3" name="Date Placeholder 2"/>
          <p:cNvSpPr>
            <a:spLocks noGrp="1"/>
          </p:cNvSpPr>
          <p:nvPr>
            <p:ph type="dt" sz="half" idx="10"/>
          </p:nvPr>
        </p:nvSpPr>
        <p:spPr>
          <a:xfrm>
            <a:off x="0" y="6535080"/>
            <a:ext cx="1065628" cy="365125"/>
          </a:xfrm>
          <a:prstGeom prst="rect">
            <a:avLst/>
          </a:prstGeom>
        </p:spPr>
        <p:txBody>
          <a:bodyPr/>
          <a:lstStyle/>
          <a:p>
            <a:endParaRPr lang="en-US">
              <a:solidFill>
                <a:prstClr val="black">
                  <a:tint val="75000"/>
                </a:prstClr>
              </a:solidFill>
            </a:endParaRPr>
          </a:p>
        </p:txBody>
      </p:sp>
      <p:sp>
        <p:nvSpPr>
          <p:cNvPr id="4" name="Footer Placeholder 3"/>
          <p:cNvSpPr>
            <a:spLocks noGrp="1"/>
          </p:cNvSpPr>
          <p:nvPr>
            <p:ph type="ftr" sz="quarter" idx="11"/>
          </p:nvPr>
        </p:nvSpPr>
        <p:spPr/>
        <p:txBody>
          <a:bodyPr/>
          <a:lstStyle/>
          <a:p>
            <a:r>
              <a:rPr lang="en-IN">
                <a:solidFill>
                  <a:prstClr val="black">
                    <a:tint val="75000"/>
                  </a:prstClr>
                </a:solidFill>
              </a:rPr>
              <a:t>National Academy of Customs, Indirect Taxes and Narcotics (NACIN)</a:t>
            </a:r>
            <a:endParaRPr lang="en-US">
              <a:solidFill>
                <a:prstClr val="black">
                  <a:tint val="75000"/>
                </a:prstClr>
              </a:solidFill>
            </a:endParaRPr>
          </a:p>
        </p:txBody>
      </p:sp>
      <p:sp>
        <p:nvSpPr>
          <p:cNvPr id="5" name="Slide Number Placeholder 4"/>
          <p:cNvSpPr>
            <a:spLocks noGrp="1"/>
          </p:cNvSpPr>
          <p:nvPr>
            <p:ph type="sldNum" sz="quarter" idx="12"/>
          </p:nvPr>
        </p:nvSpPr>
        <p:spPr>
          <a:xfrm>
            <a:off x="6553200" y="6356354"/>
            <a:ext cx="2133600" cy="365125"/>
          </a:xfrm>
          <a:prstGeom prst="rect">
            <a:avLst/>
          </a:prstGeom>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38342521"/>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0" y="6535080"/>
            <a:ext cx="1065628" cy="365125"/>
          </a:xfrm>
          <a:prstGeom prst="rect">
            <a:avLst/>
          </a:prstGeom>
        </p:spPr>
        <p:txBody>
          <a:bodyPr/>
          <a:lstStyle/>
          <a:p>
            <a:endParaRPr lang="en-US">
              <a:solidFill>
                <a:prstClr val="black">
                  <a:tint val="75000"/>
                </a:prstClr>
              </a:solidFill>
            </a:endParaRPr>
          </a:p>
        </p:txBody>
      </p:sp>
      <p:sp>
        <p:nvSpPr>
          <p:cNvPr id="3" name="Footer Placeholder 2"/>
          <p:cNvSpPr>
            <a:spLocks noGrp="1"/>
          </p:cNvSpPr>
          <p:nvPr>
            <p:ph type="ftr" sz="quarter" idx="11"/>
          </p:nvPr>
        </p:nvSpPr>
        <p:spPr/>
        <p:txBody>
          <a:bodyPr/>
          <a:lstStyle/>
          <a:p>
            <a:r>
              <a:rPr lang="en-IN">
                <a:solidFill>
                  <a:prstClr val="black">
                    <a:tint val="75000"/>
                  </a:prstClr>
                </a:solidFill>
              </a:rPr>
              <a:t>National Academy of Customs, Indirect Taxes and Narcotics (NACIN)</a:t>
            </a:r>
            <a:endParaRPr lang="en-US">
              <a:solidFill>
                <a:prstClr val="black">
                  <a:tint val="75000"/>
                </a:prstClr>
              </a:solidFill>
            </a:endParaRPr>
          </a:p>
        </p:txBody>
      </p:sp>
      <p:sp>
        <p:nvSpPr>
          <p:cNvPr id="4" name="Slide Number Placeholder 3"/>
          <p:cNvSpPr>
            <a:spLocks noGrp="1"/>
          </p:cNvSpPr>
          <p:nvPr>
            <p:ph type="sldNum" sz="quarter" idx="12"/>
          </p:nvPr>
        </p:nvSpPr>
        <p:spPr>
          <a:xfrm>
            <a:off x="6553200" y="6356354"/>
            <a:ext cx="2133600" cy="365125"/>
          </a:xfrm>
          <a:prstGeom prst="rect">
            <a:avLst/>
          </a:prstGeom>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9080320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1125" b="1">
                <a:latin typeface="Calibri" pitchFamily="34" charset="0"/>
              </a:defRPr>
            </a:lvl1pPr>
          </a:lstStyle>
          <a:p>
            <a:r>
              <a:rPr lang="en-US" dirty="0"/>
              <a:t>Click to edit Master title style</a:t>
            </a:r>
            <a:endParaRPr lang="en-GB" dirty="0"/>
          </a:p>
        </p:txBody>
      </p:sp>
      <p:sp>
        <p:nvSpPr>
          <p:cNvPr id="3" name="Content Placeholder 2"/>
          <p:cNvSpPr>
            <a:spLocks noGrp="1"/>
          </p:cNvSpPr>
          <p:nvPr>
            <p:ph idx="1"/>
          </p:nvPr>
        </p:nvSpPr>
        <p:spPr>
          <a:xfrm>
            <a:off x="3575050" y="273054"/>
            <a:ext cx="5111750" cy="5853113"/>
          </a:xfrm>
          <a:prstGeom prst="rect">
            <a:avLst/>
          </a:prstGeo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2" y="1435103"/>
            <a:ext cx="3008313" cy="4691063"/>
          </a:xfrm>
          <a:prstGeom prst="rect">
            <a:avLst/>
          </a:prstGeom>
        </p:spPr>
        <p:txBody>
          <a:bodyPr/>
          <a:lstStyle>
            <a:lvl1pPr marL="0" indent="0">
              <a:buNone/>
              <a:defRPr sz="788"/>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a:t>Click to edit Master text styles</a:t>
            </a:r>
          </a:p>
        </p:txBody>
      </p:sp>
      <p:sp>
        <p:nvSpPr>
          <p:cNvPr id="5" name="Date Placeholder 4"/>
          <p:cNvSpPr>
            <a:spLocks noGrp="1"/>
          </p:cNvSpPr>
          <p:nvPr>
            <p:ph type="dt" sz="half" idx="10"/>
          </p:nvPr>
        </p:nvSpPr>
        <p:spPr>
          <a:xfrm>
            <a:off x="0" y="6535080"/>
            <a:ext cx="1065628" cy="365125"/>
          </a:xfrm>
          <a:prstGeom prst="rect">
            <a:avLst/>
          </a:prstGeom>
        </p:spPr>
        <p:txBody>
          <a:bodyPr/>
          <a:lstStyle/>
          <a:p>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IN">
                <a:solidFill>
                  <a:prstClr val="black">
                    <a:tint val="75000"/>
                  </a:prstClr>
                </a:solidFill>
              </a:rPr>
              <a:t>National Academy of Customs, Indirect Taxes and Narcotics (NACIN)</a:t>
            </a:r>
            <a:endParaRPr lang="en-US">
              <a:solidFill>
                <a:prstClr val="black">
                  <a:tint val="75000"/>
                </a:prstClr>
              </a:solidFill>
            </a:endParaRPr>
          </a:p>
        </p:txBody>
      </p:sp>
      <p:sp>
        <p:nvSpPr>
          <p:cNvPr id="7" name="Slide Number Placeholder 6"/>
          <p:cNvSpPr>
            <a:spLocks noGrp="1"/>
          </p:cNvSpPr>
          <p:nvPr>
            <p:ph type="sldNum" sz="quarter" idx="12"/>
          </p:nvPr>
        </p:nvSpPr>
        <p:spPr>
          <a:xfrm>
            <a:off x="6553200" y="6356354"/>
            <a:ext cx="2133600" cy="365125"/>
          </a:xfrm>
          <a:prstGeom prst="rect">
            <a:avLst/>
          </a:prstGeom>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13763248"/>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125" b="1">
                <a:latin typeface="Calibri" pitchFamily="34" charset="0"/>
              </a:defRPr>
            </a:lvl1pPr>
          </a:lstStyle>
          <a:p>
            <a:r>
              <a:rPr lang="en-US" dirty="0"/>
              <a:t>Click to edit Master title style</a:t>
            </a:r>
            <a:endParaRPr lang="en-GB" dirty="0"/>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n-US"/>
              <a:t>Click icon to add picture</a:t>
            </a:r>
            <a:endParaRPr lang="en-GB"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788"/>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a:t>Click to edit Master text styles</a:t>
            </a:r>
          </a:p>
        </p:txBody>
      </p:sp>
      <p:sp>
        <p:nvSpPr>
          <p:cNvPr id="5" name="Date Placeholder 4"/>
          <p:cNvSpPr>
            <a:spLocks noGrp="1"/>
          </p:cNvSpPr>
          <p:nvPr>
            <p:ph type="dt" sz="half" idx="10"/>
          </p:nvPr>
        </p:nvSpPr>
        <p:spPr>
          <a:xfrm>
            <a:off x="0" y="6535080"/>
            <a:ext cx="1065628" cy="365125"/>
          </a:xfrm>
          <a:prstGeom prst="rect">
            <a:avLst/>
          </a:prstGeom>
        </p:spPr>
        <p:txBody>
          <a:bodyPr/>
          <a:lstStyle/>
          <a:p>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IN">
                <a:solidFill>
                  <a:prstClr val="black">
                    <a:tint val="75000"/>
                  </a:prstClr>
                </a:solidFill>
              </a:rPr>
              <a:t>National Academy of Customs, Indirect Taxes and Narcotics (NACIN)</a:t>
            </a:r>
            <a:endParaRPr lang="en-US">
              <a:solidFill>
                <a:prstClr val="black">
                  <a:tint val="75000"/>
                </a:prstClr>
              </a:solidFill>
            </a:endParaRPr>
          </a:p>
        </p:txBody>
      </p:sp>
      <p:sp>
        <p:nvSpPr>
          <p:cNvPr id="7" name="Slide Number Placeholder 6"/>
          <p:cNvSpPr>
            <a:spLocks noGrp="1"/>
          </p:cNvSpPr>
          <p:nvPr>
            <p:ph type="sldNum" sz="quarter" idx="12"/>
          </p:nvPr>
        </p:nvSpPr>
        <p:spPr>
          <a:xfrm>
            <a:off x="6553200" y="6356354"/>
            <a:ext cx="2133600" cy="365125"/>
          </a:xfrm>
          <a:prstGeom prst="rect">
            <a:avLst/>
          </a:prstGeom>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99786637"/>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57401" y="115094"/>
            <a:ext cx="6066692" cy="1027906"/>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5" name="Footer Placeholder 4"/>
          <p:cNvSpPr>
            <a:spLocks noGrp="1"/>
          </p:cNvSpPr>
          <p:nvPr>
            <p:ph type="ftr" sz="quarter" idx="3"/>
          </p:nvPr>
        </p:nvSpPr>
        <p:spPr>
          <a:xfrm>
            <a:off x="1" y="6426558"/>
            <a:ext cx="9144000" cy="447291"/>
          </a:xfrm>
          <a:prstGeom prst="rect">
            <a:avLst/>
          </a:prstGeom>
          <a:solidFill>
            <a:schemeClr val="bg1">
              <a:lumMod val="75000"/>
            </a:schemeClr>
          </a:solidFill>
          <a:ln>
            <a:noFill/>
          </a:ln>
        </p:spPr>
        <p:txBody>
          <a:bodyPr vert="horz" lIns="91440" tIns="45720" rIns="91440" bIns="45720" rtlCol="0" anchor="ctr"/>
          <a:lstStyle>
            <a:lvl1pPr algn="ctr">
              <a:defRPr sz="1600" b="1" spc="225">
                <a:solidFill>
                  <a:schemeClr val="tx2"/>
                </a:solidFill>
                <a:latin typeface="Century Gothic" panose="020B0502020202020204" pitchFamily="34" charset="0"/>
              </a:defRPr>
            </a:lvl1pPr>
          </a:lstStyle>
          <a:p>
            <a:r>
              <a:rPr lang="en-IN"/>
              <a:t>National Academy of Customs, Indirect Taxes and Narcotics (NACIN)</a:t>
            </a:r>
            <a:endParaRPr lang="en-US" dirty="0"/>
          </a:p>
        </p:txBody>
      </p:sp>
      <p:pic>
        <p:nvPicPr>
          <p:cNvPr id="7" name="Picture 6"/>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0" y="8322"/>
            <a:ext cx="2065437" cy="1021988"/>
          </a:xfrm>
          <a:prstGeom prst="rect">
            <a:avLst/>
          </a:prstGeom>
        </p:spPr>
      </p:pic>
      <p:pic>
        <p:nvPicPr>
          <p:cNvPr id="8" name="Picture 7" descr="Image result for cbec logo"/>
          <p:cNvPicPr/>
          <p:nvPr userDrawn="1"/>
        </p:nvPicPr>
        <p:blipFill>
          <a:blip r:embed="rId15"/>
          <a:stretch>
            <a:fillRect/>
          </a:stretch>
        </p:blipFill>
        <p:spPr bwMode="auto">
          <a:xfrm>
            <a:off x="8023538" y="13712"/>
            <a:ext cx="1120463" cy="1129288"/>
          </a:xfrm>
          <a:prstGeom prst="rect">
            <a:avLst/>
          </a:prstGeom>
          <a:solidFill>
            <a:schemeClr val="accent1">
              <a:lumMod val="60000"/>
              <a:lumOff val="40000"/>
              <a:alpha val="53000"/>
            </a:schemeClr>
          </a:solidFill>
          <a:ln>
            <a:noFill/>
          </a:ln>
        </p:spPr>
      </p:pic>
    </p:spTree>
    <p:extLst>
      <p:ext uri="{BB962C8B-B14F-4D97-AF65-F5344CB8AC3E}">
        <p14:creationId xmlns:p14="http://schemas.microsoft.com/office/powerpoint/2010/main" val="3623863309"/>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 id="2147483734" r:id="rId12"/>
  </p:sldLayoutIdLst>
  <p:transition/>
  <p:hf hdr="0" dt="0"/>
  <p:txStyles>
    <p:titleStyle>
      <a:lvl1pPr algn="ctr" defTabSz="514350" rtl="0" eaLnBrk="1" latinLnBrk="0" hangingPunct="1">
        <a:spcBef>
          <a:spcPct val="0"/>
        </a:spcBef>
        <a:buNone/>
        <a:defRPr sz="3000" b="1" kern="1200">
          <a:solidFill>
            <a:schemeClr val="tx2"/>
          </a:solidFill>
          <a:latin typeface="Calibri" pitchFamily="34" charset="0"/>
          <a:ea typeface="+mj-ea"/>
          <a:cs typeface="+mj-cs"/>
        </a:defRPr>
      </a:lvl1pPr>
    </p:titleStyle>
    <p:bodyStyle>
      <a:lvl1pPr marL="192881" indent="-192881" algn="l" defTabSz="514350" rtl="0" eaLnBrk="1" latinLnBrk="0" hangingPunct="1">
        <a:spcBef>
          <a:spcPct val="20000"/>
        </a:spcBef>
        <a:buFont typeface="Arial" pitchFamily="34" charset="0"/>
        <a:buChar char="•"/>
        <a:defRPr sz="1800" kern="1200">
          <a:solidFill>
            <a:schemeClr val="tx1"/>
          </a:solidFill>
          <a:latin typeface="Calibri" pitchFamily="34" charset="0"/>
          <a:ea typeface="+mn-ea"/>
          <a:cs typeface="+mn-cs"/>
        </a:defRPr>
      </a:lvl1pPr>
      <a:lvl2pPr marL="417910" indent="-160735" algn="l" defTabSz="514350" rtl="0" eaLnBrk="1" latinLnBrk="0" hangingPunct="1">
        <a:spcBef>
          <a:spcPct val="20000"/>
        </a:spcBef>
        <a:buFont typeface="Arial" pitchFamily="34" charset="0"/>
        <a:buChar char="–"/>
        <a:defRPr sz="1575" kern="1200">
          <a:solidFill>
            <a:schemeClr val="tx1"/>
          </a:solidFill>
          <a:latin typeface="Calibri" pitchFamily="34" charset="0"/>
          <a:ea typeface="+mn-ea"/>
          <a:cs typeface="+mn-cs"/>
        </a:defRPr>
      </a:lvl2pPr>
      <a:lvl3pPr marL="642938" indent="-128588" algn="l" defTabSz="514350" rtl="0" eaLnBrk="1" latinLnBrk="0" hangingPunct="1">
        <a:spcBef>
          <a:spcPct val="20000"/>
        </a:spcBef>
        <a:buFont typeface="Arial" pitchFamily="34" charset="0"/>
        <a:buChar char="•"/>
        <a:defRPr sz="1350" kern="1200">
          <a:solidFill>
            <a:schemeClr val="tx1"/>
          </a:solidFill>
          <a:latin typeface="Calibri" pitchFamily="34" charset="0"/>
          <a:ea typeface="+mn-ea"/>
          <a:cs typeface="+mn-cs"/>
        </a:defRPr>
      </a:lvl3pPr>
      <a:lvl4pPr marL="900113" indent="-128588" algn="l" defTabSz="514350" rtl="0" eaLnBrk="1" latinLnBrk="0" hangingPunct="1">
        <a:spcBef>
          <a:spcPct val="20000"/>
        </a:spcBef>
        <a:buFont typeface="Arial" pitchFamily="34" charset="0"/>
        <a:buChar char="–"/>
        <a:defRPr sz="1125" kern="1200">
          <a:solidFill>
            <a:schemeClr val="tx1"/>
          </a:solidFill>
          <a:latin typeface="Calibri" pitchFamily="34" charset="0"/>
          <a:ea typeface="+mn-ea"/>
          <a:cs typeface="+mn-cs"/>
        </a:defRPr>
      </a:lvl4pPr>
      <a:lvl5pPr marL="1157288" indent="-128588" algn="l" defTabSz="514350" rtl="0" eaLnBrk="1" latinLnBrk="0" hangingPunct="1">
        <a:spcBef>
          <a:spcPct val="20000"/>
        </a:spcBef>
        <a:buFont typeface="Arial" pitchFamily="34" charset="0"/>
        <a:buChar char="»"/>
        <a:defRPr sz="1125" kern="1200">
          <a:solidFill>
            <a:schemeClr val="tx1"/>
          </a:solidFill>
          <a:latin typeface="Calibri" pitchFamily="34" charset="0"/>
          <a:ea typeface="+mn-ea"/>
          <a:cs typeface="+mn-cs"/>
        </a:defRPr>
      </a:lvl5pPr>
      <a:lvl6pPr marL="1414463"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6pPr>
      <a:lvl7pPr marL="1671638"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7pPr>
      <a:lvl8pPr marL="1928813"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8pPr>
      <a:lvl9pPr marL="2185988"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cbec.gov.in/resources/htdocs-cbec/gst/notfctn-11-2018-igst-rate-english.pdf" TargetMode="External"/><Relationship Id="rId2" Type="http://schemas.openxmlformats.org/officeDocument/2006/relationships/hyperlink" Target="http://www.cbec.gov.in/resources/htdocs-cbec/gst/notfctn-10-2018-cgst-rate-english.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cbec.gov.in/resources/htdocs-cbec/customs/cs-act/notifications/notfns-2018/cs-tarr2018/cs33-2018.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cbec.gov.in/resources/htdocs-cbec/gst/Notification-15-2018-central_tax-English.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cbec-gst.gov.in/cbec-mitra.html" TargetMode="External"/><Relationship Id="rId2" Type="http://schemas.openxmlformats.org/officeDocument/2006/relationships/hyperlink" Target="https://cbec-gst.gov.in/" TargetMode="External"/><Relationship Id="rId1" Type="http://schemas.openxmlformats.org/officeDocument/2006/relationships/slideLayout" Target="../slideLayouts/slideLayout2.xml"/><Relationship Id="rId5" Type="http://schemas.openxmlformats.org/officeDocument/2006/relationships/hyperlink" Target="https://selfservice.gstsystem.in/" TargetMode="External"/><Relationship Id="rId4" Type="http://schemas.openxmlformats.org/officeDocument/2006/relationships/hyperlink" Target="mailto:cbecmitra.helpdesk@icegate.gov.in"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twitter.com/askGSTech" TargetMode="External"/><Relationship Id="rId2" Type="http://schemas.openxmlformats.org/officeDocument/2006/relationships/hyperlink" Target="https://twitter.com/askGST_GoI" TargetMode="External"/><Relationship Id="rId1" Type="http://schemas.openxmlformats.org/officeDocument/2006/relationships/slideLayout" Target="../slideLayouts/slideLayout2.xml"/><Relationship Id="rId4" Type="http://schemas.openxmlformats.org/officeDocument/2006/relationships/hyperlink" Target="https://twitter.com/GSTNACIN" TargetMode="Externa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cbec.gov.in/resources/htdocs-cbec/customs/cs-circulars/cs-circulars-2018/circ08-2018cs.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cbec.gov.in/resources/htdocs-cbec/customs/cs-circulars/cs-circulars-2018/circ08-2018cs.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cbec.gov.in/resources/htdocs-cbec/gst/Notification-16-2018-central_tax-English.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cbec.gov.in/resources/htdocs-cbec/gst/Notification-14-2018-central_tax-English.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IN" dirty="0">
                <a:solidFill>
                  <a:prstClr val="black">
                    <a:tint val="75000"/>
                  </a:prstClr>
                </a:solidFill>
              </a:rPr>
              <a:t>National Academy of Customs, Indirect Taxes and Narcotics (NACIN)</a:t>
            </a:r>
            <a:endParaRPr lang="en-US" dirty="0">
              <a:solidFill>
                <a:prstClr val="black">
                  <a:tint val="75000"/>
                </a:prstClr>
              </a:solidFill>
            </a:endParaRPr>
          </a:p>
        </p:txBody>
      </p:sp>
      <p:sp>
        <p:nvSpPr>
          <p:cNvPr id="6" name="Title 5"/>
          <p:cNvSpPr>
            <a:spLocks noGrp="1"/>
          </p:cNvSpPr>
          <p:nvPr>
            <p:ph type="ctrTitle"/>
          </p:nvPr>
        </p:nvSpPr>
        <p:spPr>
          <a:xfrm>
            <a:off x="762000" y="1579419"/>
            <a:ext cx="7772400" cy="2154412"/>
          </a:xfrm>
        </p:spPr>
        <p:txBody>
          <a:bodyPr>
            <a:noAutofit/>
          </a:bodyPr>
          <a:lstStyle/>
          <a:p>
            <a:pPr algn="ctr"/>
            <a:r>
              <a:rPr lang="en-IN" sz="4950" dirty="0">
                <a:cs typeface="Calibri" panose="020F0502020204030204" pitchFamily="34" charset="0"/>
              </a:rPr>
              <a:t>GST Update </a:t>
            </a:r>
            <a:br>
              <a:rPr lang="en-IN" sz="4950" dirty="0">
                <a:cs typeface="Calibri" panose="020F0502020204030204" pitchFamily="34" charset="0"/>
              </a:rPr>
            </a:br>
            <a:endParaRPr lang="en-IN" sz="2800" b="0" dirty="0">
              <a:cs typeface="Calibri" panose="020F0502020204030204" pitchFamily="34" charset="0"/>
            </a:endParaRPr>
          </a:p>
        </p:txBody>
      </p:sp>
      <p:sp>
        <p:nvSpPr>
          <p:cNvPr id="7" name="Subtitle 6"/>
          <p:cNvSpPr>
            <a:spLocks noGrp="1"/>
          </p:cNvSpPr>
          <p:nvPr>
            <p:ph type="subTitle" idx="1"/>
          </p:nvPr>
        </p:nvSpPr>
        <p:spPr>
          <a:xfrm>
            <a:off x="1859280" y="3202055"/>
            <a:ext cx="5760720" cy="1203960"/>
          </a:xfrm>
          <a:prstGeom prst="rect">
            <a:avLst/>
          </a:prstGeom>
        </p:spPr>
        <p:txBody>
          <a:bodyPr>
            <a:normAutofit fontScale="85000" lnSpcReduction="20000"/>
          </a:bodyPr>
          <a:lstStyle/>
          <a:p>
            <a:endParaRPr lang="en-IN" sz="3200" dirty="0">
              <a:cs typeface="Calibri" panose="020F0502020204030204" pitchFamily="34" charset="0"/>
            </a:endParaRPr>
          </a:p>
          <a:p>
            <a:pPr algn="ctr"/>
            <a:r>
              <a:rPr lang="en-IN" sz="2800" dirty="0">
                <a:cs typeface="Calibri" panose="020F0502020204030204" pitchFamily="34" charset="0"/>
              </a:rPr>
              <a:t>Weekly Update </a:t>
            </a:r>
          </a:p>
          <a:p>
            <a:pPr algn="ctr"/>
            <a:r>
              <a:rPr lang="en-IN" sz="2800" dirty="0">
                <a:cs typeface="Calibri" panose="020F0502020204030204" pitchFamily="34" charset="0"/>
              </a:rPr>
              <a:t>24.03.2018 </a:t>
            </a:r>
            <a:endParaRPr lang="en-IN" sz="2800" dirty="0">
              <a:solidFill>
                <a:schemeClr val="tx1"/>
              </a:solidFill>
              <a:cs typeface="Calibri" panose="020F0502020204030204" pitchFamily="34" charset="0"/>
            </a:endParaRPr>
          </a:p>
        </p:txBody>
      </p:sp>
      <p:sp>
        <p:nvSpPr>
          <p:cNvPr id="5" name="Slide Number Placeholder 4"/>
          <p:cNvSpPr>
            <a:spLocks noGrp="1"/>
          </p:cNvSpPr>
          <p:nvPr>
            <p:ph type="sldNum" sz="quarter" idx="4294967295"/>
          </p:nvPr>
        </p:nvSpPr>
        <p:spPr>
          <a:xfrm>
            <a:off x="6553200" y="6356354"/>
            <a:ext cx="2133600" cy="365125"/>
          </a:xfrm>
          <a:prstGeom prst="rect">
            <a:avLst/>
          </a:prstGeom>
        </p:spPr>
        <p:txBody>
          <a:bodyPr/>
          <a:lstStyle/>
          <a:p>
            <a:fld id="{B6F15528-21DE-4FAA-801E-634DDDAF4B2B}" type="slidenum">
              <a:rPr lang="en-US" smtClean="0">
                <a:solidFill>
                  <a:prstClr val="black">
                    <a:tint val="75000"/>
                  </a:prstClr>
                </a:solidFill>
              </a:rPr>
              <a:pPr/>
              <a:t>1</a:t>
            </a:fld>
            <a:endParaRPr lang="en-US">
              <a:solidFill>
                <a:prstClr val="black">
                  <a:tint val="75000"/>
                </a:prstClr>
              </a:solidFill>
            </a:endParaRPr>
          </a:p>
        </p:txBody>
      </p:sp>
    </p:spTree>
    <p:extLst>
      <p:ext uri="{BB962C8B-B14F-4D97-AF65-F5344CB8AC3E}">
        <p14:creationId xmlns:p14="http://schemas.microsoft.com/office/powerpoint/2010/main" val="3667408956"/>
      </p:ext>
    </p:extLst>
  </p:cSld>
  <p:clrMapOvr>
    <a:masterClrMapping/>
  </p:clrMapOvr>
  <p:transition>
    <p:wheel spokes="8"/>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85750" indent="-285750">
              <a:buFont typeface="Arial" panose="020B0604020202020204" pitchFamily="34" charset="0"/>
              <a:buChar char="•"/>
            </a:pPr>
            <a:r>
              <a:rPr lang="en-IN" sz="2400" dirty="0"/>
              <a:t>In rule 133, after sub-rule (3), the following sub-rule may be inserted, namely:- </a:t>
            </a:r>
          </a:p>
          <a:p>
            <a:pPr marL="285750" indent="-285750" algn="just">
              <a:buFont typeface="Arial" panose="020B0604020202020204" pitchFamily="34" charset="0"/>
              <a:buChar char="•"/>
            </a:pPr>
            <a:r>
              <a:rPr lang="en-IN" sz="2400" dirty="0"/>
              <a:t>“(4) </a:t>
            </a:r>
            <a:r>
              <a:rPr lang="en-IN" sz="2400" i="1" dirty="0"/>
              <a:t>If the report of the Director General of Safeguards referred to in sub-rule (6) of rule 129 recommends that there is contravention or even non-contravention of the provisions of section 171 or these rules, but the Authority is of the opinion that further investigation or inquiry is called for in the matter, it may, for reasons to be recorded in writing, </a:t>
            </a:r>
            <a:r>
              <a:rPr lang="en-IN" sz="2400" i="1" u="sng" dirty="0"/>
              <a:t>refer the matter to the Director General of Safeguards to cause further investigation or inquiry</a:t>
            </a:r>
            <a:r>
              <a:rPr lang="en-IN" sz="2400" i="1" dirty="0"/>
              <a:t> in accordance with the provisions of the Act and these rules.”; </a:t>
            </a:r>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10</a:t>
            </a:fld>
            <a:endParaRPr lang="en-US">
              <a:solidFill>
                <a:prstClr val="black">
                  <a:tint val="75000"/>
                </a:prstClr>
              </a:solidFill>
            </a:endParaRPr>
          </a:p>
        </p:txBody>
      </p:sp>
      <p:sp>
        <p:nvSpPr>
          <p:cNvPr id="4" name="Title 3"/>
          <p:cNvSpPr>
            <a:spLocks noGrp="1"/>
          </p:cNvSpPr>
          <p:nvPr>
            <p:ph type="title"/>
          </p:nvPr>
        </p:nvSpPr>
        <p:spPr/>
        <p:txBody>
          <a:bodyPr/>
          <a:lstStyle/>
          <a:p>
            <a:r>
              <a:rPr lang="en-IN" dirty="0"/>
              <a:t>Change in Anti-Profiteering Provisions</a:t>
            </a:r>
          </a:p>
        </p:txBody>
      </p:sp>
      <p:sp>
        <p:nvSpPr>
          <p:cNvPr id="5" name="Footer Placeholder 4"/>
          <p:cNvSpPr>
            <a:spLocks noGrp="1"/>
          </p:cNvSpPr>
          <p:nvPr>
            <p:ph type="ftr" sz="quarter" idx="3"/>
          </p:nvPr>
        </p:nvSpPr>
        <p:spPr/>
        <p:txBody>
          <a:bodyPr/>
          <a:lstStyle/>
          <a:p>
            <a:r>
              <a:rPr lang="en-IN"/>
              <a:t>National Academy of Customs, Indirect Taxes and Narcotics (NACIN)</a:t>
            </a:r>
            <a:endParaRPr lang="en-US" dirty="0"/>
          </a:p>
        </p:txBody>
      </p:sp>
    </p:spTree>
    <p:extLst>
      <p:ext uri="{BB962C8B-B14F-4D97-AF65-F5344CB8AC3E}">
        <p14:creationId xmlns:p14="http://schemas.microsoft.com/office/powerpoint/2010/main" val="440771308"/>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85750" indent="-285750">
              <a:buFont typeface="Arial" panose="020B0604020202020204" pitchFamily="34" charset="0"/>
              <a:buChar char="•"/>
            </a:pPr>
            <a:r>
              <a:rPr lang="en-IN" sz="2400" dirty="0"/>
              <a:t>For rule 134, the following rule shall be substituted</a:t>
            </a:r>
          </a:p>
          <a:p>
            <a:endParaRPr lang="en-IN" sz="2400" dirty="0"/>
          </a:p>
          <a:p>
            <a:pPr marL="285750" indent="-285750" algn="just">
              <a:buFont typeface="Arial" panose="020B0604020202020204" pitchFamily="34" charset="0"/>
              <a:buChar char="•"/>
            </a:pPr>
            <a:r>
              <a:rPr lang="en-IN" sz="2400" dirty="0"/>
              <a:t>“</a:t>
            </a:r>
            <a:r>
              <a:rPr lang="en-IN" sz="2400" i="1" dirty="0"/>
              <a:t>134. </a:t>
            </a:r>
            <a:r>
              <a:rPr lang="en-IN" sz="2400" i="1" u="sng" dirty="0"/>
              <a:t>Decision to be taken by the majority</a:t>
            </a:r>
            <a:r>
              <a:rPr lang="en-IN" sz="2400" i="1" dirty="0"/>
              <a:t>.- (1) A minimum of three members of the Authority shall constitute quorum at its meetings. (2) If the Members of the Authority differ in their opinion on any point, the point shall be decided according to the opinion of the majority of the members present and voting, and in the event of equality of votes, the Chairman shall have the second or casting vote.”; </a:t>
            </a:r>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11</a:t>
            </a:fld>
            <a:endParaRPr lang="en-US">
              <a:solidFill>
                <a:prstClr val="black">
                  <a:tint val="75000"/>
                </a:prstClr>
              </a:solidFill>
            </a:endParaRPr>
          </a:p>
        </p:txBody>
      </p:sp>
      <p:sp>
        <p:nvSpPr>
          <p:cNvPr id="4" name="Title 3"/>
          <p:cNvSpPr>
            <a:spLocks noGrp="1"/>
          </p:cNvSpPr>
          <p:nvPr>
            <p:ph type="title"/>
          </p:nvPr>
        </p:nvSpPr>
        <p:spPr/>
        <p:txBody>
          <a:bodyPr/>
          <a:lstStyle/>
          <a:p>
            <a:r>
              <a:rPr lang="en-IN" dirty="0"/>
              <a:t>Change in Anti-Profiteering Provisions</a:t>
            </a:r>
          </a:p>
        </p:txBody>
      </p:sp>
      <p:sp>
        <p:nvSpPr>
          <p:cNvPr id="5" name="Footer Placeholder 4"/>
          <p:cNvSpPr>
            <a:spLocks noGrp="1"/>
          </p:cNvSpPr>
          <p:nvPr>
            <p:ph type="ftr" sz="quarter" idx="3"/>
          </p:nvPr>
        </p:nvSpPr>
        <p:spPr/>
        <p:txBody>
          <a:bodyPr/>
          <a:lstStyle/>
          <a:p>
            <a:r>
              <a:rPr lang="en-IN"/>
              <a:t>National Academy of Customs, Indirect Taxes and Narcotics (NACIN)</a:t>
            </a:r>
            <a:endParaRPr lang="en-US" dirty="0"/>
          </a:p>
        </p:txBody>
      </p:sp>
    </p:spTree>
    <p:extLst>
      <p:ext uri="{BB962C8B-B14F-4D97-AF65-F5344CB8AC3E}">
        <p14:creationId xmlns:p14="http://schemas.microsoft.com/office/powerpoint/2010/main" val="2869494161"/>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0520" y="1478280"/>
            <a:ext cx="8458200" cy="4647887"/>
          </a:xfrm>
        </p:spPr>
        <p:txBody>
          <a:bodyPr/>
          <a:lstStyle/>
          <a:p>
            <a:pPr marL="285750" indent="-285750" algn="just">
              <a:buFont typeface="Arial" panose="020B0604020202020204" pitchFamily="34" charset="0"/>
              <a:buChar char="•"/>
            </a:pPr>
            <a:r>
              <a:rPr lang="en-IN" sz="2400" dirty="0"/>
              <a:t>Definition of Interest Party ( In Rule 137 of the CGST Rules, 2017) changed. Following added as an interested party: </a:t>
            </a:r>
          </a:p>
          <a:p>
            <a:pPr marL="285750" indent="-285750" algn="just">
              <a:buFont typeface="Arial" panose="020B0604020202020204" pitchFamily="34" charset="0"/>
              <a:buChar char="•"/>
            </a:pPr>
            <a:endParaRPr lang="en-IN" sz="2400" dirty="0"/>
          </a:p>
          <a:p>
            <a:pPr marL="285750" indent="-285750" algn="just">
              <a:buFont typeface="Arial" panose="020B0604020202020204" pitchFamily="34" charset="0"/>
              <a:buChar char="•"/>
            </a:pPr>
            <a:r>
              <a:rPr lang="en-IN" sz="2400" dirty="0"/>
              <a:t>“</a:t>
            </a:r>
            <a:r>
              <a:rPr lang="en-IN" sz="2400" i="1" dirty="0"/>
              <a:t>c. any other person alleging, under sub-rule (1) of rule 128, that a registered person has not passed on the benefit of reduction in the rate of tax on any supply of goods or services or the benefit of input tax credit to the recipient by way of commensurate reduction in prices.”; </a:t>
            </a:r>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12</a:t>
            </a:fld>
            <a:endParaRPr lang="en-US">
              <a:solidFill>
                <a:prstClr val="black">
                  <a:tint val="75000"/>
                </a:prstClr>
              </a:solidFill>
            </a:endParaRPr>
          </a:p>
        </p:txBody>
      </p:sp>
      <p:sp>
        <p:nvSpPr>
          <p:cNvPr id="4" name="Title 3"/>
          <p:cNvSpPr>
            <a:spLocks noGrp="1"/>
          </p:cNvSpPr>
          <p:nvPr>
            <p:ph type="title"/>
          </p:nvPr>
        </p:nvSpPr>
        <p:spPr/>
        <p:txBody>
          <a:bodyPr/>
          <a:lstStyle/>
          <a:p>
            <a:r>
              <a:rPr lang="en-IN" dirty="0"/>
              <a:t>Interested Party in Anti Profiteering Provisions</a:t>
            </a:r>
          </a:p>
        </p:txBody>
      </p:sp>
      <p:sp>
        <p:nvSpPr>
          <p:cNvPr id="5" name="Footer Placeholder 4"/>
          <p:cNvSpPr>
            <a:spLocks noGrp="1"/>
          </p:cNvSpPr>
          <p:nvPr>
            <p:ph type="ftr" sz="quarter" idx="3"/>
          </p:nvPr>
        </p:nvSpPr>
        <p:spPr/>
        <p:txBody>
          <a:bodyPr/>
          <a:lstStyle/>
          <a:p>
            <a:r>
              <a:rPr lang="en-IN"/>
              <a:t>National Academy of Customs, Indirect Taxes and Narcotics (NACIN)</a:t>
            </a:r>
            <a:endParaRPr lang="en-US" dirty="0"/>
          </a:p>
        </p:txBody>
      </p:sp>
    </p:spTree>
    <p:extLst>
      <p:ext uri="{BB962C8B-B14F-4D97-AF65-F5344CB8AC3E}">
        <p14:creationId xmlns:p14="http://schemas.microsoft.com/office/powerpoint/2010/main" val="1194259329"/>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85750" indent="-285750">
              <a:buFont typeface="Arial" panose="020B0604020202020204" pitchFamily="34" charset="0"/>
              <a:buChar char="•"/>
            </a:pPr>
            <a:r>
              <a:rPr lang="en-IN" sz="2400" dirty="0">
                <a:hlinkClick r:id="rId2"/>
              </a:rPr>
              <a:t>http://www.cbec.gov.in/resources//htdocs-cbec/gst/notfctn-10-2018-cgst-rate-english.pdf</a:t>
            </a:r>
            <a:endParaRPr lang="en-IN" sz="2400" dirty="0"/>
          </a:p>
          <a:p>
            <a:pPr marL="285750" indent="-285750">
              <a:buFont typeface="Arial" panose="020B0604020202020204" pitchFamily="34" charset="0"/>
              <a:buChar char="•"/>
            </a:pPr>
            <a:r>
              <a:rPr lang="en-IN" sz="2400" dirty="0">
                <a:hlinkClick r:id="rId3"/>
              </a:rPr>
              <a:t>http://www.cbec.gov.in/resources//htdocs-cbec/gst/notfctn-11-2018-igst-rate-english.pdf</a:t>
            </a:r>
            <a:endParaRPr lang="en-IN" sz="2400" dirty="0"/>
          </a:p>
          <a:p>
            <a:pPr marL="285750" indent="-285750">
              <a:buFont typeface="Arial" panose="020B0604020202020204" pitchFamily="34" charset="0"/>
              <a:buChar char="•"/>
            </a:pPr>
            <a:endParaRPr lang="en-IN" sz="2400" dirty="0"/>
          </a:p>
          <a:p>
            <a:pPr marL="285750" indent="-285750" algn="just">
              <a:buFont typeface="Arial" panose="020B0604020202020204" pitchFamily="34" charset="0"/>
              <a:buChar char="•"/>
            </a:pPr>
            <a:r>
              <a:rPr lang="en-IN" sz="2400" dirty="0"/>
              <a:t>Exemption from Payment of tax under Section 9(4) of the CGST Act, 2017, Section 5(4) of the IGST Act, 2017 and 7(4) of the UTGST Act, 2017( </a:t>
            </a:r>
            <a:r>
              <a:rPr lang="en-IN" sz="2400" u="sng" dirty="0"/>
              <a:t>Payment under reverse charge on receipt of supplies from unregistered supplies</a:t>
            </a:r>
            <a:r>
              <a:rPr lang="en-IN" sz="2400" dirty="0"/>
              <a:t>)</a:t>
            </a:r>
          </a:p>
          <a:p>
            <a:pPr marL="285750" indent="-285750">
              <a:buFont typeface="Arial" panose="020B0604020202020204" pitchFamily="34" charset="0"/>
              <a:buChar char="•"/>
            </a:pPr>
            <a:r>
              <a:rPr lang="en-IN" sz="2400" dirty="0"/>
              <a:t>Extended till 30.06.2018</a:t>
            </a:r>
          </a:p>
          <a:p>
            <a:pPr marL="285750" indent="-285750">
              <a:buFont typeface="Arial" panose="020B0604020202020204" pitchFamily="34" charset="0"/>
              <a:buChar char="•"/>
            </a:pPr>
            <a:endParaRPr lang="en-IN" sz="2400" dirty="0"/>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13</a:t>
            </a:fld>
            <a:endParaRPr lang="en-US">
              <a:solidFill>
                <a:prstClr val="black">
                  <a:tint val="75000"/>
                </a:prstClr>
              </a:solidFill>
            </a:endParaRPr>
          </a:p>
        </p:txBody>
      </p:sp>
      <p:sp>
        <p:nvSpPr>
          <p:cNvPr id="4" name="Title 3"/>
          <p:cNvSpPr>
            <a:spLocks noGrp="1"/>
          </p:cNvSpPr>
          <p:nvPr>
            <p:ph type="title"/>
          </p:nvPr>
        </p:nvSpPr>
        <p:spPr/>
        <p:txBody>
          <a:bodyPr>
            <a:normAutofit fontScale="90000"/>
          </a:bodyPr>
          <a:lstStyle/>
          <a:p>
            <a:r>
              <a:rPr lang="en-IN" dirty="0"/>
              <a:t>Extension of Exemption of payment of tax under Section 9(4) of CGST Act, 2017</a:t>
            </a:r>
          </a:p>
        </p:txBody>
      </p:sp>
      <p:sp>
        <p:nvSpPr>
          <p:cNvPr id="5" name="Footer Placeholder 4"/>
          <p:cNvSpPr>
            <a:spLocks noGrp="1"/>
          </p:cNvSpPr>
          <p:nvPr>
            <p:ph type="ftr" sz="quarter" idx="3"/>
          </p:nvPr>
        </p:nvSpPr>
        <p:spPr/>
        <p:txBody>
          <a:bodyPr/>
          <a:lstStyle/>
          <a:p>
            <a:r>
              <a:rPr lang="en-IN"/>
              <a:t>National Academy of Customs, Indirect Taxes and Narcotics (NACIN)</a:t>
            </a:r>
            <a:endParaRPr lang="en-US" dirty="0"/>
          </a:p>
        </p:txBody>
      </p:sp>
    </p:spTree>
    <p:extLst>
      <p:ext uri="{BB962C8B-B14F-4D97-AF65-F5344CB8AC3E}">
        <p14:creationId xmlns:p14="http://schemas.microsoft.com/office/powerpoint/2010/main" val="1756962500"/>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85750" indent="-285750">
              <a:buFont typeface="Arial" panose="020B0604020202020204" pitchFamily="34" charset="0"/>
              <a:buChar char="•"/>
            </a:pPr>
            <a:r>
              <a:rPr lang="en-IN" sz="2400" dirty="0">
                <a:hlinkClick r:id="rId2"/>
              </a:rPr>
              <a:t>http://www.cbec.gov.in/resources//htdocs-cbec/customs/cs-act/notifications/notfns-2018/cs-tarr2018/cs33-2018.pdf</a:t>
            </a:r>
            <a:endParaRPr lang="en-IN" sz="2400" dirty="0"/>
          </a:p>
          <a:p>
            <a:pPr marL="285750" indent="-285750" algn="just">
              <a:buFont typeface="Arial" panose="020B0604020202020204" pitchFamily="34" charset="0"/>
              <a:buChar char="•"/>
            </a:pPr>
            <a:r>
              <a:rPr lang="en-IN" sz="2400" dirty="0"/>
              <a:t>Notification No. 33 /2018-Customs amends the  Notification No. 52/2003-Customs, dated the 31st March, 2003</a:t>
            </a:r>
          </a:p>
          <a:p>
            <a:pPr marL="285750" indent="-285750" algn="just">
              <a:buFont typeface="Arial" panose="020B0604020202020204" pitchFamily="34" charset="0"/>
              <a:buChar char="•"/>
            </a:pPr>
            <a:r>
              <a:rPr lang="en-IN" sz="2400" dirty="0"/>
              <a:t>Exemption from Integrated Tax and Compensation Cess extended to imports of goods by EOUs</a:t>
            </a:r>
          </a:p>
          <a:p>
            <a:pPr marL="285750" indent="-285750" algn="just">
              <a:buFont typeface="Arial" panose="020B0604020202020204" pitchFamily="34" charset="0"/>
              <a:buChar char="•"/>
            </a:pPr>
            <a:r>
              <a:rPr lang="en-IN" sz="2400" dirty="0"/>
              <a:t>Up to 1</a:t>
            </a:r>
            <a:r>
              <a:rPr lang="en-IN" sz="2400" baseline="30000" dirty="0"/>
              <a:t>st</a:t>
            </a:r>
            <a:r>
              <a:rPr lang="en-IN" sz="2400" dirty="0"/>
              <a:t> October, 2018</a:t>
            </a:r>
          </a:p>
          <a:p>
            <a:pPr marL="285750" indent="-285750">
              <a:buFont typeface="Arial" panose="020B0604020202020204" pitchFamily="34" charset="0"/>
              <a:buChar char="•"/>
            </a:pPr>
            <a:endParaRPr lang="en-IN" sz="2400" dirty="0"/>
          </a:p>
          <a:p>
            <a:pPr marL="285750" indent="-285750">
              <a:buFont typeface="Arial" panose="020B0604020202020204" pitchFamily="34" charset="0"/>
              <a:buChar char="•"/>
            </a:pPr>
            <a:endParaRPr lang="en-IN" sz="2400" dirty="0"/>
          </a:p>
          <a:p>
            <a:pPr marL="285750" indent="-285750">
              <a:buFont typeface="Arial" panose="020B0604020202020204" pitchFamily="34" charset="0"/>
              <a:buChar char="•"/>
            </a:pPr>
            <a:endParaRPr lang="en-IN" sz="2400" dirty="0"/>
          </a:p>
          <a:p>
            <a:pPr marL="285750" indent="-285750">
              <a:buFont typeface="Arial" panose="020B0604020202020204" pitchFamily="34" charset="0"/>
              <a:buChar char="•"/>
            </a:pPr>
            <a:endParaRPr lang="en-IN" sz="2400" dirty="0"/>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14</a:t>
            </a:fld>
            <a:endParaRPr lang="en-US">
              <a:solidFill>
                <a:prstClr val="black">
                  <a:tint val="75000"/>
                </a:prstClr>
              </a:solidFill>
            </a:endParaRPr>
          </a:p>
        </p:txBody>
      </p:sp>
      <p:sp>
        <p:nvSpPr>
          <p:cNvPr id="4" name="Title 3"/>
          <p:cNvSpPr>
            <a:spLocks noGrp="1"/>
          </p:cNvSpPr>
          <p:nvPr>
            <p:ph type="title"/>
          </p:nvPr>
        </p:nvSpPr>
        <p:spPr/>
        <p:txBody>
          <a:bodyPr/>
          <a:lstStyle/>
          <a:p>
            <a:r>
              <a:rPr lang="en-IN" dirty="0"/>
              <a:t>Imports of goods by EOUs</a:t>
            </a:r>
          </a:p>
        </p:txBody>
      </p:sp>
      <p:sp>
        <p:nvSpPr>
          <p:cNvPr id="5" name="Footer Placeholder 4"/>
          <p:cNvSpPr>
            <a:spLocks noGrp="1"/>
          </p:cNvSpPr>
          <p:nvPr>
            <p:ph type="ftr" sz="quarter" idx="3"/>
          </p:nvPr>
        </p:nvSpPr>
        <p:spPr/>
        <p:txBody>
          <a:bodyPr/>
          <a:lstStyle/>
          <a:p>
            <a:r>
              <a:rPr lang="en-IN"/>
              <a:t>National Academy of Customs, Indirect Taxes and Narcotics (NACIN)</a:t>
            </a:r>
            <a:endParaRPr lang="en-US" dirty="0"/>
          </a:p>
        </p:txBody>
      </p:sp>
    </p:spTree>
    <p:extLst>
      <p:ext uri="{BB962C8B-B14F-4D97-AF65-F5344CB8AC3E}">
        <p14:creationId xmlns:p14="http://schemas.microsoft.com/office/powerpoint/2010/main" val="2896791451"/>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IN" dirty="0"/>
          </a:p>
          <a:p>
            <a:endParaRPr lang="en-IN" dirty="0"/>
          </a:p>
          <a:p>
            <a:endParaRPr lang="en-IN" dirty="0"/>
          </a:p>
          <a:p>
            <a:endParaRPr lang="en-IN" dirty="0"/>
          </a:p>
          <a:p>
            <a:endParaRPr lang="en-IN" dirty="0"/>
          </a:p>
          <a:p>
            <a:endParaRPr lang="en-IN" dirty="0"/>
          </a:p>
          <a:p>
            <a:pPr algn="ctr"/>
            <a:r>
              <a:rPr lang="en-IN" dirty="0"/>
              <a:t>		</a:t>
            </a:r>
            <a:r>
              <a:rPr lang="en-IN" sz="3600" b="1" dirty="0"/>
              <a:t>E Way Bill Updates</a:t>
            </a:r>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15</a:t>
            </a:fld>
            <a:endParaRPr lang="en-US">
              <a:solidFill>
                <a:prstClr val="black">
                  <a:tint val="75000"/>
                </a:prstClr>
              </a:solidFill>
            </a:endParaRPr>
          </a:p>
        </p:txBody>
      </p:sp>
      <p:sp>
        <p:nvSpPr>
          <p:cNvPr id="4" name="Title 3"/>
          <p:cNvSpPr>
            <a:spLocks noGrp="1"/>
          </p:cNvSpPr>
          <p:nvPr>
            <p:ph type="title"/>
          </p:nvPr>
        </p:nvSpPr>
        <p:spPr/>
        <p:txBody>
          <a:bodyPr/>
          <a:lstStyle/>
          <a:p>
            <a:endParaRPr lang="en-IN"/>
          </a:p>
        </p:txBody>
      </p:sp>
      <p:sp>
        <p:nvSpPr>
          <p:cNvPr id="5" name="Footer Placeholder 4"/>
          <p:cNvSpPr>
            <a:spLocks noGrp="1"/>
          </p:cNvSpPr>
          <p:nvPr>
            <p:ph type="ftr" sz="quarter" idx="3"/>
          </p:nvPr>
        </p:nvSpPr>
        <p:spPr/>
        <p:txBody>
          <a:bodyPr/>
          <a:lstStyle/>
          <a:p>
            <a:r>
              <a:rPr lang="en-IN"/>
              <a:t>National Academy of Customs, Indirect Taxes and Narcotics (NACIN)</a:t>
            </a:r>
            <a:endParaRPr lang="en-US" dirty="0"/>
          </a:p>
        </p:txBody>
      </p:sp>
    </p:spTree>
    <p:extLst>
      <p:ext uri="{BB962C8B-B14F-4D97-AF65-F5344CB8AC3E}">
        <p14:creationId xmlns:p14="http://schemas.microsoft.com/office/powerpoint/2010/main" val="2797614996"/>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85750" indent="-285750">
              <a:buFont typeface="Arial" panose="020B0604020202020204" pitchFamily="34" charset="0"/>
              <a:buChar char="•"/>
            </a:pPr>
            <a:r>
              <a:rPr lang="en-IN" sz="2400" dirty="0">
                <a:hlinkClick r:id="rId2"/>
              </a:rPr>
              <a:t>http://www.cbec.gov.in/resources//htdocs-cbec/gst/Notification-15-2018-central_tax-English.pdf</a:t>
            </a:r>
            <a:endParaRPr lang="en-IN" sz="2400" dirty="0"/>
          </a:p>
          <a:p>
            <a:pPr marL="285750" indent="-285750">
              <a:buFont typeface="Arial" panose="020B0604020202020204" pitchFamily="34" charset="0"/>
              <a:buChar char="•"/>
            </a:pPr>
            <a:r>
              <a:rPr lang="en-IN" sz="2400" dirty="0"/>
              <a:t>E-Way Bill Rules [Except Rule 138(7)] for inter-state movement of goods to come into force with effect from 01.04.2018</a:t>
            </a:r>
          </a:p>
          <a:p>
            <a:pPr marL="285750" indent="-285750">
              <a:buFont typeface="Arial" panose="020B0604020202020204" pitchFamily="34" charset="0"/>
              <a:buChar char="•"/>
            </a:pPr>
            <a:r>
              <a:rPr lang="en-IN" sz="2400" dirty="0"/>
              <a:t>Rule 138(7) is not being implemented w.e.f 01.04.2017</a:t>
            </a:r>
          </a:p>
          <a:p>
            <a:pPr marL="800100" lvl="1" indent="-285750" algn="just"/>
            <a:r>
              <a:rPr lang="en-IN" sz="2400" dirty="0"/>
              <a:t>Transporter need not issue E way bills in cases where aggregate of value of goods carried in the conveyance is more than </a:t>
            </a:r>
            <a:r>
              <a:rPr lang="en-IN" sz="2400" dirty="0" err="1"/>
              <a:t>Rs</a:t>
            </a:r>
            <a:r>
              <a:rPr lang="en-IN" sz="2400" dirty="0"/>
              <a:t>. 50,000/-, and the consignor/consignee have not generated e way bill</a:t>
            </a:r>
          </a:p>
          <a:p>
            <a:pPr marL="285750" indent="-285750">
              <a:buFont typeface="Arial" panose="020B0604020202020204" pitchFamily="34" charset="0"/>
              <a:buChar char="•"/>
            </a:pPr>
            <a:endParaRPr lang="en-IN" sz="2400" dirty="0"/>
          </a:p>
          <a:p>
            <a:pPr marL="285750" indent="-285750">
              <a:buFont typeface="Arial" panose="020B0604020202020204" pitchFamily="34" charset="0"/>
              <a:buChar char="•"/>
            </a:pPr>
            <a:endParaRPr lang="en-IN" sz="2400" dirty="0"/>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16</a:t>
            </a:fld>
            <a:endParaRPr lang="en-US">
              <a:solidFill>
                <a:prstClr val="black">
                  <a:tint val="75000"/>
                </a:prstClr>
              </a:solidFill>
            </a:endParaRPr>
          </a:p>
        </p:txBody>
      </p:sp>
      <p:sp>
        <p:nvSpPr>
          <p:cNvPr id="4" name="Title 3"/>
          <p:cNvSpPr>
            <a:spLocks noGrp="1"/>
          </p:cNvSpPr>
          <p:nvPr>
            <p:ph type="title"/>
          </p:nvPr>
        </p:nvSpPr>
        <p:spPr/>
        <p:txBody>
          <a:bodyPr/>
          <a:lstStyle/>
          <a:p>
            <a:r>
              <a:rPr lang="en-IN" dirty="0"/>
              <a:t>E-Way Bill </a:t>
            </a:r>
          </a:p>
        </p:txBody>
      </p:sp>
      <p:sp>
        <p:nvSpPr>
          <p:cNvPr id="5" name="Footer Placeholder 4"/>
          <p:cNvSpPr>
            <a:spLocks noGrp="1"/>
          </p:cNvSpPr>
          <p:nvPr>
            <p:ph type="ftr" sz="quarter" idx="3"/>
          </p:nvPr>
        </p:nvSpPr>
        <p:spPr/>
        <p:txBody>
          <a:bodyPr/>
          <a:lstStyle/>
          <a:p>
            <a:r>
              <a:rPr lang="en-IN"/>
              <a:t>National Academy of Customs, Indirect Taxes and Narcotics (NACIN)</a:t>
            </a:r>
            <a:endParaRPr lang="en-US" dirty="0"/>
          </a:p>
        </p:txBody>
      </p:sp>
    </p:spTree>
    <p:extLst>
      <p:ext uri="{BB962C8B-B14F-4D97-AF65-F5344CB8AC3E}">
        <p14:creationId xmlns:p14="http://schemas.microsoft.com/office/powerpoint/2010/main" val="2160579259"/>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85750" indent="-285750" algn="just">
              <a:buFont typeface="Arial" panose="020B0604020202020204" pitchFamily="34" charset="0"/>
              <a:buChar char="•"/>
            </a:pPr>
            <a:r>
              <a:rPr lang="en-IN" sz="2400" dirty="0"/>
              <a:t>after rule 138D, the following Explanation shall be inserted, with effect from the 1st of April, 2018, namely:- </a:t>
            </a:r>
          </a:p>
          <a:p>
            <a:pPr marL="285750" indent="-285750" algn="just">
              <a:buFont typeface="Arial" panose="020B0604020202020204" pitchFamily="34" charset="0"/>
              <a:buChar char="•"/>
            </a:pPr>
            <a:r>
              <a:rPr lang="en-IN" sz="2400" i="1" dirty="0"/>
              <a:t>For the purposes of this Chapter, the expressions ‘transported by railways’, ‘transportation of goods by railways’, ‘transport of goods by rail’ and ‘movement of goods by rail’ does not include cases where </a:t>
            </a:r>
            <a:r>
              <a:rPr lang="en-IN" sz="2400" i="1" u="sng" dirty="0"/>
              <a:t>leasing of parcel space by Railways takes place</a:t>
            </a:r>
            <a:r>
              <a:rPr lang="en-IN" sz="2400" i="1" dirty="0"/>
              <a:t>.</a:t>
            </a:r>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17</a:t>
            </a:fld>
            <a:endParaRPr lang="en-US">
              <a:solidFill>
                <a:prstClr val="black">
                  <a:tint val="75000"/>
                </a:prstClr>
              </a:solidFill>
            </a:endParaRPr>
          </a:p>
        </p:txBody>
      </p:sp>
      <p:sp>
        <p:nvSpPr>
          <p:cNvPr id="4" name="Title 3"/>
          <p:cNvSpPr>
            <a:spLocks noGrp="1"/>
          </p:cNvSpPr>
          <p:nvPr>
            <p:ph type="title"/>
          </p:nvPr>
        </p:nvSpPr>
        <p:spPr/>
        <p:txBody>
          <a:bodyPr/>
          <a:lstStyle/>
          <a:p>
            <a:r>
              <a:rPr lang="en-IN" dirty="0" smtClean="0"/>
              <a:t>Rule 138D of CGST Rules amended</a:t>
            </a:r>
            <a:endParaRPr lang="en-IN" dirty="0"/>
          </a:p>
        </p:txBody>
      </p:sp>
      <p:sp>
        <p:nvSpPr>
          <p:cNvPr id="5" name="Footer Placeholder 4"/>
          <p:cNvSpPr>
            <a:spLocks noGrp="1"/>
          </p:cNvSpPr>
          <p:nvPr>
            <p:ph type="ftr" sz="quarter" idx="3"/>
          </p:nvPr>
        </p:nvSpPr>
        <p:spPr/>
        <p:txBody>
          <a:bodyPr/>
          <a:lstStyle/>
          <a:p>
            <a:r>
              <a:rPr lang="en-IN"/>
              <a:t>National Academy of Customs, Indirect Taxes and Narcotics (NACIN)</a:t>
            </a:r>
            <a:endParaRPr lang="en-US" dirty="0"/>
          </a:p>
        </p:txBody>
      </p:sp>
    </p:spTree>
    <p:extLst>
      <p:ext uri="{BB962C8B-B14F-4D97-AF65-F5344CB8AC3E}">
        <p14:creationId xmlns:p14="http://schemas.microsoft.com/office/powerpoint/2010/main" val="4274423537"/>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IN" dirty="0"/>
          </a:p>
          <a:p>
            <a:endParaRPr lang="en-IN" dirty="0"/>
          </a:p>
          <a:p>
            <a:endParaRPr lang="en-IN" dirty="0"/>
          </a:p>
          <a:p>
            <a:endParaRPr lang="en-IN" dirty="0"/>
          </a:p>
          <a:p>
            <a:endParaRPr lang="en-IN" dirty="0"/>
          </a:p>
          <a:p>
            <a:endParaRPr lang="en-IN" dirty="0"/>
          </a:p>
          <a:p>
            <a:pPr algn="ctr"/>
            <a:r>
              <a:rPr lang="en-IN" sz="3200" b="1" dirty="0"/>
              <a:t>GST Portal Updates</a:t>
            </a:r>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18</a:t>
            </a:fld>
            <a:endParaRPr lang="en-US">
              <a:solidFill>
                <a:prstClr val="black">
                  <a:tint val="75000"/>
                </a:prstClr>
              </a:solidFill>
            </a:endParaRPr>
          </a:p>
        </p:txBody>
      </p:sp>
      <p:sp>
        <p:nvSpPr>
          <p:cNvPr id="4" name="Title 3"/>
          <p:cNvSpPr>
            <a:spLocks noGrp="1"/>
          </p:cNvSpPr>
          <p:nvPr>
            <p:ph type="title"/>
          </p:nvPr>
        </p:nvSpPr>
        <p:spPr/>
        <p:txBody>
          <a:bodyPr/>
          <a:lstStyle/>
          <a:p>
            <a:endParaRPr lang="en-IN"/>
          </a:p>
        </p:txBody>
      </p:sp>
      <p:sp>
        <p:nvSpPr>
          <p:cNvPr id="5" name="Footer Placeholder 4"/>
          <p:cNvSpPr>
            <a:spLocks noGrp="1"/>
          </p:cNvSpPr>
          <p:nvPr>
            <p:ph type="ftr" sz="quarter" idx="3"/>
          </p:nvPr>
        </p:nvSpPr>
        <p:spPr/>
        <p:txBody>
          <a:bodyPr/>
          <a:lstStyle/>
          <a:p>
            <a:r>
              <a:rPr lang="en-IN"/>
              <a:t>National Academy of Customs, Indirect Taxes and Narcotics (NACIN)</a:t>
            </a:r>
            <a:endParaRPr lang="en-US" dirty="0"/>
          </a:p>
        </p:txBody>
      </p:sp>
    </p:spTree>
    <p:extLst>
      <p:ext uri="{BB962C8B-B14F-4D97-AF65-F5344CB8AC3E}">
        <p14:creationId xmlns:p14="http://schemas.microsoft.com/office/powerpoint/2010/main" val="2471034854"/>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indent="-342900">
              <a:buFont typeface="Arial" panose="020B0604020202020204" pitchFamily="34" charset="0"/>
              <a:buChar char="•"/>
            </a:pPr>
            <a:r>
              <a:rPr lang="en-IN" sz="2400" b="1" dirty="0"/>
              <a:t>Advisory for change in taxpayer type from SEZ to Regular or Regular to SEZ.</a:t>
            </a:r>
          </a:p>
          <a:p>
            <a:pPr marL="342900" indent="-342900" algn="just">
              <a:buFont typeface="Arial" panose="020B0604020202020204" pitchFamily="34" charset="0"/>
              <a:buChar char="•"/>
            </a:pPr>
            <a:r>
              <a:rPr lang="en-IN" sz="2400" dirty="0"/>
              <a:t>Migrated taxpayers who have inadvertently selected themselves as SEZ, can send their requests to become regular on the email: </a:t>
            </a:r>
            <a:r>
              <a:rPr lang="en-IN" sz="2400" b="1" u="sng" dirty="0"/>
              <a:t>reset.sezflag@gst.gov.in.</a:t>
            </a:r>
            <a:endParaRPr lang="en-IN" sz="2400" dirty="0"/>
          </a:p>
          <a:p>
            <a:pPr marL="342900" indent="-342900" algn="just">
              <a:buFont typeface="Arial" panose="020B0604020202020204" pitchFamily="34" charset="0"/>
              <a:buChar char="•"/>
            </a:pPr>
            <a:r>
              <a:rPr lang="en-IN" sz="2400" dirty="0"/>
              <a:t>Taxpayers who have not migrated as SEZ, can send their requests to become SEZ on the email: </a:t>
            </a:r>
            <a:r>
              <a:rPr lang="en-IN" sz="2400" b="1" u="sng" dirty="0"/>
              <a:t>reset.sezflag@gst.gov.in.</a:t>
            </a:r>
            <a:r>
              <a:rPr lang="en-IN" sz="2400" dirty="0"/>
              <a:t> Please attach scanned copy of LOA for obtaining registration as SEZ /SEZ developer units.</a:t>
            </a:r>
          </a:p>
          <a:p>
            <a:endParaRPr lang="en-IN" sz="2400" dirty="0"/>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19</a:t>
            </a:fld>
            <a:endParaRPr lang="en-US">
              <a:solidFill>
                <a:prstClr val="black">
                  <a:tint val="75000"/>
                </a:prstClr>
              </a:solidFill>
            </a:endParaRPr>
          </a:p>
        </p:txBody>
      </p:sp>
      <p:sp>
        <p:nvSpPr>
          <p:cNvPr id="4" name="Title 3"/>
          <p:cNvSpPr>
            <a:spLocks noGrp="1"/>
          </p:cNvSpPr>
          <p:nvPr>
            <p:ph type="title"/>
          </p:nvPr>
        </p:nvSpPr>
        <p:spPr/>
        <p:txBody>
          <a:bodyPr/>
          <a:lstStyle/>
          <a:p>
            <a:r>
              <a:rPr lang="en-IN" dirty="0"/>
              <a:t>Advisory for SEZs</a:t>
            </a:r>
          </a:p>
        </p:txBody>
      </p:sp>
      <p:sp>
        <p:nvSpPr>
          <p:cNvPr id="5" name="Footer Placeholder 4"/>
          <p:cNvSpPr>
            <a:spLocks noGrp="1"/>
          </p:cNvSpPr>
          <p:nvPr>
            <p:ph type="ftr" sz="quarter" idx="3"/>
          </p:nvPr>
        </p:nvSpPr>
        <p:spPr/>
        <p:txBody>
          <a:bodyPr/>
          <a:lstStyle/>
          <a:p>
            <a:r>
              <a:rPr lang="en-IN"/>
              <a:t>National Academy of Customs, Indirect Taxes and Narcotics (NACIN)</a:t>
            </a:r>
            <a:endParaRPr lang="en-US" dirty="0"/>
          </a:p>
        </p:txBody>
      </p:sp>
    </p:spTree>
    <p:extLst>
      <p:ext uri="{BB962C8B-B14F-4D97-AF65-F5344CB8AC3E}">
        <p14:creationId xmlns:p14="http://schemas.microsoft.com/office/powerpoint/2010/main" val="10716835"/>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b="0" dirty="0"/>
              <a:t>Background</a:t>
            </a:r>
          </a:p>
        </p:txBody>
      </p:sp>
      <p:sp>
        <p:nvSpPr>
          <p:cNvPr id="3" name="Content Placeholder 2"/>
          <p:cNvSpPr>
            <a:spLocks noGrp="1"/>
          </p:cNvSpPr>
          <p:nvPr>
            <p:ph idx="1"/>
          </p:nvPr>
        </p:nvSpPr>
        <p:spPr/>
        <p:txBody>
          <a:bodyPr>
            <a:normAutofit/>
          </a:bodyPr>
          <a:lstStyle/>
          <a:p>
            <a:pPr lvl="1" algn="just"/>
            <a:r>
              <a:rPr lang="en-IN" sz="2800" dirty="0"/>
              <a:t>This Presentation covers the GST changes / observations/ press releases/ Tweet FAQs/ Sectoral FAQs released by CBEC since the last update on 17.03.2018. It supplements the earlier GST Updates. </a:t>
            </a:r>
          </a:p>
          <a:p>
            <a:pPr lvl="1" algn="just"/>
            <a:endParaRPr lang="en-IN" sz="2800" dirty="0"/>
          </a:p>
          <a:p>
            <a:pPr lvl="1" algn="just"/>
            <a:r>
              <a:rPr lang="en-IN" sz="2800" dirty="0"/>
              <a:t>This presentation is based on CGST Act/Rules/ Notifications. Similar parallel provisions in State Laws may be referred to as required </a:t>
            </a:r>
          </a:p>
          <a:p>
            <a:pPr marL="257175" lvl="1" indent="0">
              <a:buNone/>
            </a:pPr>
            <a:endParaRPr lang="en-IN" sz="2400" b="1" dirty="0"/>
          </a:p>
          <a:p>
            <a:pPr lvl="1"/>
            <a:endParaRPr lang="en-IN" sz="2100" b="1" dirty="0"/>
          </a:p>
        </p:txBody>
      </p:sp>
      <p:sp>
        <p:nvSpPr>
          <p:cNvPr id="5" name="Footer Placeholder 4"/>
          <p:cNvSpPr>
            <a:spLocks noGrp="1"/>
          </p:cNvSpPr>
          <p:nvPr>
            <p:ph type="ftr" sz="quarter" idx="3"/>
          </p:nvPr>
        </p:nvSpPr>
        <p:spPr/>
        <p:txBody>
          <a:bodyPr/>
          <a:lstStyle/>
          <a:p>
            <a:r>
              <a:rPr lang="en-IN"/>
              <a:t>National Academy of Customs, Indirect Taxes and Narcotics (NACIN)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2</a:t>
            </a:fld>
            <a:endParaRPr lang="en-US">
              <a:solidFill>
                <a:prstClr val="black">
                  <a:tint val="75000"/>
                </a:prstClr>
              </a:solidFill>
            </a:endParaRPr>
          </a:p>
        </p:txBody>
      </p:sp>
    </p:spTree>
    <p:extLst>
      <p:ext uri="{BB962C8B-B14F-4D97-AF65-F5344CB8AC3E}">
        <p14:creationId xmlns:p14="http://schemas.microsoft.com/office/powerpoint/2010/main" val="3790835607"/>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IN" dirty="0"/>
          </a:p>
          <a:p>
            <a:endParaRPr lang="en-IN" dirty="0"/>
          </a:p>
          <a:p>
            <a:endParaRPr lang="en-IN" dirty="0"/>
          </a:p>
          <a:p>
            <a:endParaRPr lang="en-IN" dirty="0"/>
          </a:p>
          <a:p>
            <a:endParaRPr lang="en-IN" dirty="0"/>
          </a:p>
          <a:p>
            <a:r>
              <a:rPr lang="en-IN" dirty="0"/>
              <a:t>					</a:t>
            </a:r>
            <a:r>
              <a:rPr lang="en-IN" sz="2800" b="1" dirty="0"/>
              <a:t>GST Legal Updates </a:t>
            </a:r>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20</a:t>
            </a:fld>
            <a:endParaRPr lang="en-US">
              <a:solidFill>
                <a:prstClr val="black">
                  <a:tint val="75000"/>
                </a:prstClr>
              </a:solidFill>
            </a:endParaRPr>
          </a:p>
        </p:txBody>
      </p:sp>
      <p:sp>
        <p:nvSpPr>
          <p:cNvPr id="4" name="Title 3"/>
          <p:cNvSpPr>
            <a:spLocks noGrp="1"/>
          </p:cNvSpPr>
          <p:nvPr>
            <p:ph type="title"/>
          </p:nvPr>
        </p:nvSpPr>
        <p:spPr/>
        <p:txBody>
          <a:bodyPr/>
          <a:lstStyle/>
          <a:p>
            <a:r>
              <a:rPr lang="en-IN" dirty="0"/>
              <a:t>LEGAL UPDATES</a:t>
            </a:r>
          </a:p>
        </p:txBody>
      </p:sp>
      <p:sp>
        <p:nvSpPr>
          <p:cNvPr id="5" name="Footer Placeholder 4"/>
          <p:cNvSpPr>
            <a:spLocks noGrp="1"/>
          </p:cNvSpPr>
          <p:nvPr>
            <p:ph type="ftr" sz="quarter" idx="3"/>
          </p:nvPr>
        </p:nvSpPr>
        <p:spPr/>
        <p:txBody>
          <a:bodyPr/>
          <a:lstStyle/>
          <a:p>
            <a:r>
              <a:rPr lang="en-IN"/>
              <a:t>National Academy of Customs, Indirect Taxes and Narcotics (NACIN)</a:t>
            </a:r>
            <a:endParaRPr lang="en-US" dirty="0"/>
          </a:p>
        </p:txBody>
      </p:sp>
    </p:spTree>
    <p:extLst>
      <p:ext uri="{BB962C8B-B14F-4D97-AF65-F5344CB8AC3E}">
        <p14:creationId xmlns:p14="http://schemas.microsoft.com/office/powerpoint/2010/main" val="162182602"/>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5073863"/>
          </a:xfrm>
        </p:spPr>
        <p:txBody>
          <a:bodyPr/>
          <a:lstStyle/>
          <a:p>
            <a:pPr algn="just"/>
            <a:r>
              <a:rPr lang="en-IN" sz="2400" b="1" dirty="0" err="1"/>
              <a:t>Willowood</a:t>
            </a:r>
            <a:r>
              <a:rPr lang="en-IN" sz="2400" b="1" dirty="0"/>
              <a:t> Chemicals Pvt Ltd Vs </a:t>
            </a:r>
            <a:r>
              <a:rPr lang="en-IN" sz="2400" b="1" dirty="0" err="1"/>
              <a:t>UoI</a:t>
            </a:r>
            <a:r>
              <a:rPr lang="en-IN" sz="2400" b="1" dirty="0"/>
              <a:t> (2018-TIOL-21-HC-Ahm-GST)</a:t>
            </a:r>
          </a:p>
          <a:p>
            <a:pPr algn="just"/>
            <a:r>
              <a:rPr lang="en-IN" sz="2400" dirty="0"/>
              <a:t>CGST – Petitioner </a:t>
            </a:r>
            <a:r>
              <a:rPr lang="en-IN" sz="2400" dirty="0" smtClean="0"/>
              <a:t>challenging </a:t>
            </a:r>
            <a:r>
              <a:rPr lang="en-IN" sz="2400" dirty="0"/>
              <a:t>section 140(1), second proviso thereto of Gujarat GST Act in terms of which certain restrictions have been placed on a dealer for taking tax credit of the taxes already paid under the VAT Act – Petitioner submits that the provision deprives a dealer of his vested right and thus the statute acts retrospectively and imposes an unreasonable restriction. </a:t>
            </a:r>
            <a:endParaRPr lang="en-IN" sz="2400" dirty="0" smtClean="0"/>
          </a:p>
          <a:p>
            <a:pPr algn="just"/>
            <a:r>
              <a:rPr lang="en-IN" sz="2400" dirty="0" smtClean="0"/>
              <a:t>Held</a:t>
            </a:r>
            <a:r>
              <a:rPr lang="en-IN" sz="2400" dirty="0"/>
              <a:t>: Notice returnable on 19.04.2018 – As vires of the Act are under challenge, notice to be issued to Advocate General also: High Court		</a:t>
            </a:r>
            <a:endParaRPr lang="en-IN" sz="2400" b="1" dirty="0"/>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21</a:t>
            </a:fld>
            <a:endParaRPr lang="en-US">
              <a:solidFill>
                <a:prstClr val="black">
                  <a:tint val="75000"/>
                </a:prstClr>
              </a:solidFill>
            </a:endParaRPr>
          </a:p>
        </p:txBody>
      </p:sp>
      <p:sp>
        <p:nvSpPr>
          <p:cNvPr id="4" name="Title 3"/>
          <p:cNvSpPr>
            <a:spLocks noGrp="1"/>
          </p:cNvSpPr>
          <p:nvPr>
            <p:ph type="title"/>
          </p:nvPr>
        </p:nvSpPr>
        <p:spPr/>
        <p:txBody>
          <a:bodyPr/>
          <a:lstStyle/>
          <a:p>
            <a:r>
              <a:rPr lang="en-IN" dirty="0"/>
              <a:t>Challenge to the vires of second proviso to Section 140(1)</a:t>
            </a:r>
          </a:p>
        </p:txBody>
      </p:sp>
      <p:sp>
        <p:nvSpPr>
          <p:cNvPr id="5" name="Footer Placeholder 4"/>
          <p:cNvSpPr>
            <a:spLocks noGrp="1"/>
          </p:cNvSpPr>
          <p:nvPr>
            <p:ph type="ftr" sz="quarter" idx="3"/>
          </p:nvPr>
        </p:nvSpPr>
        <p:spPr/>
        <p:txBody>
          <a:bodyPr/>
          <a:lstStyle/>
          <a:p>
            <a:r>
              <a:rPr lang="en-IN"/>
              <a:t>National Academy of Customs, Indirect Taxes and Narcotics (NACIN)</a:t>
            </a:r>
            <a:endParaRPr lang="en-US" dirty="0"/>
          </a:p>
        </p:txBody>
      </p:sp>
    </p:spTree>
    <p:extLst>
      <p:ext uri="{BB962C8B-B14F-4D97-AF65-F5344CB8AC3E}">
        <p14:creationId xmlns:p14="http://schemas.microsoft.com/office/powerpoint/2010/main" val="30581590"/>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5073863"/>
          </a:xfrm>
        </p:spPr>
        <p:txBody>
          <a:bodyPr/>
          <a:lstStyle/>
          <a:p>
            <a:pPr algn="just"/>
            <a:r>
              <a:rPr lang="en-IN" sz="2400" b="1" dirty="0"/>
              <a:t>K.K. Ramesh Vs UOU ( 2018-TIOL-20-HC-Mad-GST)</a:t>
            </a:r>
          </a:p>
          <a:p>
            <a:pPr algn="just"/>
            <a:r>
              <a:rPr lang="en-IN" sz="2400" dirty="0"/>
              <a:t>Petitioner seeks inclusion of Petrol and diesel under GST on the ground that although International market price of crude oil per barrel is very low an exorbitant increase in the selling price of petroleum products directly affects the common man for the reason that most of the goods are transported through road/service transport and any increase in price of the fuel is bound to increase the selling price of the commodities, especially essential commodities and it is high time that the petrol and diesel prices should be brought within the ambit of Goods and Service Tax (GST</a:t>
            </a:r>
            <a:r>
              <a:rPr lang="en-IN" sz="2400" dirty="0" smtClean="0"/>
              <a:t>)</a:t>
            </a:r>
            <a:endParaRPr lang="en-IN" sz="2400" dirty="0"/>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22</a:t>
            </a:fld>
            <a:endParaRPr lang="en-US">
              <a:solidFill>
                <a:prstClr val="black">
                  <a:tint val="75000"/>
                </a:prstClr>
              </a:solidFill>
            </a:endParaRPr>
          </a:p>
        </p:txBody>
      </p:sp>
      <p:sp>
        <p:nvSpPr>
          <p:cNvPr id="4" name="Title 3"/>
          <p:cNvSpPr>
            <a:spLocks noGrp="1"/>
          </p:cNvSpPr>
          <p:nvPr>
            <p:ph type="title"/>
          </p:nvPr>
        </p:nvSpPr>
        <p:spPr/>
        <p:txBody>
          <a:bodyPr/>
          <a:lstStyle/>
          <a:p>
            <a:r>
              <a:rPr lang="en-IN" dirty="0"/>
              <a:t>Writ Seeking </a:t>
            </a:r>
            <a:r>
              <a:rPr lang="en-IN" dirty="0" smtClean="0"/>
              <a:t>on inclusion </a:t>
            </a:r>
            <a:r>
              <a:rPr lang="en-IN" dirty="0"/>
              <a:t>of Petrol/Diesel under GST dismissed</a:t>
            </a:r>
          </a:p>
        </p:txBody>
      </p:sp>
      <p:sp>
        <p:nvSpPr>
          <p:cNvPr id="5" name="Footer Placeholder 4"/>
          <p:cNvSpPr>
            <a:spLocks noGrp="1"/>
          </p:cNvSpPr>
          <p:nvPr>
            <p:ph type="ftr" sz="quarter" idx="3"/>
          </p:nvPr>
        </p:nvSpPr>
        <p:spPr/>
        <p:txBody>
          <a:bodyPr/>
          <a:lstStyle/>
          <a:p>
            <a:r>
              <a:rPr lang="en-IN"/>
              <a:t>National Academy of Customs, Indirect Taxes and Narcotics (NACIN)</a:t>
            </a:r>
            <a:endParaRPr lang="en-US" dirty="0"/>
          </a:p>
        </p:txBody>
      </p:sp>
    </p:spTree>
    <p:extLst>
      <p:ext uri="{BB962C8B-B14F-4D97-AF65-F5344CB8AC3E}">
        <p14:creationId xmlns:p14="http://schemas.microsoft.com/office/powerpoint/2010/main" val="3332106562"/>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37160" y="1155879"/>
            <a:ext cx="8793480" cy="5213353"/>
          </a:xfrm>
        </p:spPr>
        <p:txBody>
          <a:bodyPr/>
          <a:lstStyle/>
          <a:p>
            <a:pPr marL="285750" indent="-285750" algn="just">
              <a:buFont typeface="Arial" panose="020B0604020202020204" pitchFamily="34" charset="0"/>
              <a:buChar char="•"/>
            </a:pPr>
            <a:r>
              <a:rPr lang="en-IN" sz="2400" dirty="0"/>
              <a:t>Held: </a:t>
            </a:r>
            <a:r>
              <a:rPr lang="en-IN" sz="2400" dirty="0" smtClean="0"/>
              <a:t>GST Council </a:t>
            </a:r>
            <a:r>
              <a:rPr lang="en-IN" sz="2400" dirty="0"/>
              <a:t>is having representation of the State Governments also and, therefore, their views have also to be elicited, before the </a:t>
            </a:r>
            <a:r>
              <a:rPr lang="en-IN" sz="2400" dirty="0" smtClean="0"/>
              <a:t>GST Council </a:t>
            </a:r>
            <a:r>
              <a:rPr lang="en-IN" sz="2400" dirty="0"/>
              <a:t>take a call as to bring the petrol and diesel within the ambit of </a:t>
            </a:r>
            <a:r>
              <a:rPr lang="en-IN" sz="2400" dirty="0" smtClean="0"/>
              <a:t>GST </a:t>
            </a:r>
            <a:r>
              <a:rPr lang="en-IN" sz="2400" dirty="0"/>
              <a:t>- it is the prerogative of the Central Government to take a call on the basis of the recommendations of the </a:t>
            </a:r>
            <a:r>
              <a:rPr lang="en-IN" sz="2400" dirty="0" smtClean="0"/>
              <a:t>GST Council – </a:t>
            </a:r>
          </a:p>
          <a:p>
            <a:pPr marL="285750" indent="-285750" algn="just">
              <a:buFont typeface="Arial" panose="020B0604020202020204" pitchFamily="34" charset="0"/>
              <a:buChar char="•"/>
            </a:pPr>
            <a:r>
              <a:rPr lang="en-IN" sz="2400" dirty="0" smtClean="0"/>
              <a:t>It </a:t>
            </a:r>
            <a:r>
              <a:rPr lang="en-IN" sz="2400" dirty="0"/>
              <a:t>is a well-settled position of law that “it is not for the Court to determine whether a particular policy or particular decision taken in the fulfilment of that policy is fair” and that Court can interfere only when it is found to be arbitrary or based on an irrelevant consideration or mala-fide or against any statutory provisions – High Court is not in a position to issue any positive direction to the respondents to consider the prayer sought for by the petitioner – Petition </a:t>
            </a:r>
            <a:r>
              <a:rPr lang="en-IN" sz="2400" dirty="0" smtClean="0"/>
              <a:t>dismissed. </a:t>
            </a:r>
            <a:endParaRPr lang="en-IN" sz="2400" dirty="0"/>
          </a:p>
          <a:p>
            <a:pPr marL="285750" indent="-285750">
              <a:buFont typeface="Arial" panose="020B0604020202020204" pitchFamily="34" charset="0"/>
              <a:buChar char="•"/>
            </a:pPr>
            <a:endParaRPr lang="en-IN" sz="2400" dirty="0"/>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23</a:t>
            </a:fld>
            <a:endParaRPr lang="en-US">
              <a:solidFill>
                <a:prstClr val="black">
                  <a:tint val="75000"/>
                </a:prstClr>
              </a:solidFill>
            </a:endParaRPr>
          </a:p>
        </p:txBody>
      </p:sp>
      <p:sp>
        <p:nvSpPr>
          <p:cNvPr id="4" name="Title 3"/>
          <p:cNvSpPr>
            <a:spLocks noGrp="1"/>
          </p:cNvSpPr>
          <p:nvPr>
            <p:ph type="title"/>
          </p:nvPr>
        </p:nvSpPr>
        <p:spPr/>
        <p:txBody>
          <a:bodyPr>
            <a:normAutofit fontScale="90000"/>
          </a:bodyPr>
          <a:lstStyle/>
          <a:p>
            <a:r>
              <a:rPr lang="en-IN" dirty="0"/>
              <a:t>Writ Seeking </a:t>
            </a:r>
            <a:r>
              <a:rPr lang="en-IN" dirty="0" smtClean="0"/>
              <a:t>on inclusion </a:t>
            </a:r>
            <a:r>
              <a:rPr lang="en-IN" dirty="0"/>
              <a:t>of Petrol/Diesel under GST </a:t>
            </a:r>
            <a:r>
              <a:rPr lang="en-IN" dirty="0" smtClean="0"/>
              <a:t>dismissed (</a:t>
            </a:r>
            <a:r>
              <a:rPr lang="en-IN" dirty="0" err="1" smtClean="0"/>
              <a:t>Contd</a:t>
            </a:r>
            <a:r>
              <a:rPr lang="en-IN" dirty="0" smtClean="0"/>
              <a:t>)</a:t>
            </a:r>
            <a:endParaRPr lang="en-IN" dirty="0"/>
          </a:p>
        </p:txBody>
      </p:sp>
      <p:sp>
        <p:nvSpPr>
          <p:cNvPr id="5" name="Footer Placeholder 4"/>
          <p:cNvSpPr>
            <a:spLocks noGrp="1"/>
          </p:cNvSpPr>
          <p:nvPr>
            <p:ph type="ftr" sz="quarter" idx="3"/>
          </p:nvPr>
        </p:nvSpPr>
        <p:spPr/>
        <p:txBody>
          <a:bodyPr/>
          <a:lstStyle/>
          <a:p>
            <a:r>
              <a:rPr lang="en-IN" smtClean="0"/>
              <a:t>National Academy of Customs, Indirect Taxes and Narcotics (NACIN)</a:t>
            </a:r>
            <a:endParaRPr lang="en-US" dirty="0"/>
          </a:p>
        </p:txBody>
      </p:sp>
    </p:spTree>
    <p:extLst>
      <p:ext uri="{BB962C8B-B14F-4D97-AF65-F5344CB8AC3E}">
        <p14:creationId xmlns:p14="http://schemas.microsoft.com/office/powerpoint/2010/main" val="1623397324"/>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5073863"/>
          </a:xfrm>
        </p:spPr>
        <p:txBody>
          <a:bodyPr/>
          <a:lstStyle/>
          <a:p>
            <a:pPr algn="just"/>
            <a:r>
              <a:rPr lang="en-IN" sz="2400" b="1" dirty="0" err="1"/>
              <a:t>Padmavati</a:t>
            </a:r>
            <a:r>
              <a:rPr lang="en-IN" sz="2400" b="1" dirty="0"/>
              <a:t> Enterprises Vs UOI (2018-TIOL-19-HC-Mum-GST)</a:t>
            </a:r>
          </a:p>
          <a:p>
            <a:pPr algn="just"/>
            <a:r>
              <a:rPr lang="en-IN" sz="2400" dirty="0"/>
              <a:t>GST - GSTR-3B returns for the period from October 2017 allowed to be filed with late fees first and once paid and proof submitted, amount will be auto-credited/refunded within one week by GSTN - Statement of ASG accepted as undertaking to the High Court - outstanding and pending grievances to be redressed by Council/Ministry - systems should operate strictly in terms of the Act and Rules - Matter placed on 24 April, 2018: High Court </a:t>
            </a:r>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24</a:t>
            </a:fld>
            <a:endParaRPr lang="en-US">
              <a:solidFill>
                <a:prstClr val="black">
                  <a:tint val="75000"/>
                </a:prstClr>
              </a:solidFill>
            </a:endParaRPr>
          </a:p>
        </p:txBody>
      </p:sp>
      <p:sp>
        <p:nvSpPr>
          <p:cNvPr id="4" name="Title 3"/>
          <p:cNvSpPr>
            <a:spLocks noGrp="1"/>
          </p:cNvSpPr>
          <p:nvPr>
            <p:ph type="title"/>
          </p:nvPr>
        </p:nvSpPr>
        <p:spPr/>
        <p:txBody>
          <a:bodyPr/>
          <a:lstStyle/>
          <a:p>
            <a:r>
              <a:rPr lang="en-IN" dirty="0"/>
              <a:t>Systems should operate strictly in terms of Rules</a:t>
            </a:r>
          </a:p>
        </p:txBody>
      </p:sp>
      <p:sp>
        <p:nvSpPr>
          <p:cNvPr id="5" name="Footer Placeholder 4"/>
          <p:cNvSpPr>
            <a:spLocks noGrp="1"/>
          </p:cNvSpPr>
          <p:nvPr>
            <p:ph type="ftr" sz="quarter" idx="3"/>
          </p:nvPr>
        </p:nvSpPr>
        <p:spPr/>
        <p:txBody>
          <a:bodyPr/>
          <a:lstStyle/>
          <a:p>
            <a:r>
              <a:rPr lang="en-IN"/>
              <a:t>National Academy of Customs, Indirect Taxes and Narcotics (NACIN)</a:t>
            </a:r>
            <a:endParaRPr lang="en-US" dirty="0"/>
          </a:p>
        </p:txBody>
      </p:sp>
    </p:spTree>
    <p:extLst>
      <p:ext uri="{BB962C8B-B14F-4D97-AF65-F5344CB8AC3E}">
        <p14:creationId xmlns:p14="http://schemas.microsoft.com/office/powerpoint/2010/main" val="1639806520"/>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5073863"/>
          </a:xfrm>
        </p:spPr>
        <p:txBody>
          <a:bodyPr/>
          <a:lstStyle/>
          <a:p>
            <a:pPr algn="just"/>
            <a:r>
              <a:rPr lang="en-IN" sz="2400" b="1" dirty="0"/>
              <a:t>A M Design &amp; Print Production (2018 )91 taxmann.com 193 (Delhi)</a:t>
            </a:r>
          </a:p>
          <a:p>
            <a:pPr algn="just"/>
            <a:r>
              <a:rPr lang="en-IN" sz="2400" dirty="0"/>
              <a:t>Section 49 r/w section 146 of CGST Act r/w Rule 86 of CGST rules, 2017 – payment of tax – whether as per section 146, mandate of CGST electronic portal is to facilitate registration, payment of tax, furnishing of returns etc – thus it could not be programmed so as to deny utilisation of CGST and SGST credit in a manner not envisaged either under Section 49(5) or the rules made under Section 49(4) – Held Yes.</a:t>
            </a:r>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25</a:t>
            </a:fld>
            <a:endParaRPr lang="en-US">
              <a:solidFill>
                <a:prstClr val="black">
                  <a:tint val="75000"/>
                </a:prstClr>
              </a:solidFill>
            </a:endParaRPr>
          </a:p>
        </p:txBody>
      </p:sp>
      <p:sp>
        <p:nvSpPr>
          <p:cNvPr id="4" name="Title 3"/>
          <p:cNvSpPr>
            <a:spLocks noGrp="1"/>
          </p:cNvSpPr>
          <p:nvPr>
            <p:ph type="title"/>
          </p:nvPr>
        </p:nvSpPr>
        <p:spPr/>
        <p:txBody>
          <a:bodyPr/>
          <a:lstStyle/>
          <a:p>
            <a:r>
              <a:rPr lang="en-IN" dirty="0"/>
              <a:t>Systems should operate strictly in terms of Rules</a:t>
            </a:r>
          </a:p>
        </p:txBody>
      </p:sp>
      <p:sp>
        <p:nvSpPr>
          <p:cNvPr id="5" name="Footer Placeholder 4"/>
          <p:cNvSpPr>
            <a:spLocks noGrp="1"/>
          </p:cNvSpPr>
          <p:nvPr>
            <p:ph type="ftr" sz="quarter" idx="3"/>
          </p:nvPr>
        </p:nvSpPr>
        <p:spPr/>
        <p:txBody>
          <a:bodyPr/>
          <a:lstStyle/>
          <a:p>
            <a:r>
              <a:rPr lang="en-IN"/>
              <a:t>National Academy of Customs, Indirect Taxes and Narcotics (NACIN)</a:t>
            </a:r>
            <a:endParaRPr lang="en-US" dirty="0"/>
          </a:p>
        </p:txBody>
      </p:sp>
    </p:spTree>
    <p:extLst>
      <p:ext uri="{BB962C8B-B14F-4D97-AF65-F5344CB8AC3E}">
        <p14:creationId xmlns:p14="http://schemas.microsoft.com/office/powerpoint/2010/main" val="3368374996"/>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5073863"/>
          </a:xfrm>
        </p:spPr>
        <p:txBody>
          <a:bodyPr/>
          <a:lstStyle/>
          <a:p>
            <a:pPr algn="just"/>
            <a:r>
              <a:rPr lang="en-IN" sz="2000" b="1" dirty="0" err="1"/>
              <a:t>Arihant</a:t>
            </a:r>
            <a:r>
              <a:rPr lang="en-IN" sz="2000" b="1" dirty="0"/>
              <a:t> Superstructure Vs UOI ( 2018-TIOL-22-HC-Rajasthan)</a:t>
            </a:r>
            <a:r>
              <a:rPr lang="en-IN" sz="2000" dirty="0"/>
              <a:t>.</a:t>
            </a:r>
          </a:p>
          <a:p>
            <a:pPr algn="just"/>
            <a:r>
              <a:rPr lang="en-IN" sz="2400" dirty="0"/>
              <a:t>GST - </a:t>
            </a:r>
            <a:r>
              <a:rPr lang="en-IN" sz="2400" dirty="0" err="1"/>
              <a:t>assessee</a:t>
            </a:r>
            <a:r>
              <a:rPr lang="en-IN" sz="2400" dirty="0"/>
              <a:t>-company is engaged in the real estate business - The Department declined to accept the GST TRAN-1 returns, amongst others, submitted by the </a:t>
            </a:r>
            <a:r>
              <a:rPr lang="en-IN" sz="2400" dirty="0" err="1"/>
              <a:t>assessee</a:t>
            </a:r>
            <a:r>
              <a:rPr lang="en-IN" sz="2400" dirty="0"/>
              <a:t>-company - Hence the present writ.</a:t>
            </a:r>
          </a:p>
          <a:p>
            <a:pPr algn="just"/>
            <a:endParaRPr lang="en-IN" sz="2400" dirty="0"/>
          </a:p>
          <a:p>
            <a:pPr algn="just"/>
            <a:r>
              <a:rPr lang="en-IN" sz="2400" dirty="0"/>
              <a:t>The HC Held - considering the decision of the Bombay High Court in </a:t>
            </a:r>
            <a:r>
              <a:rPr lang="en-IN" sz="2400" dirty="0" err="1"/>
              <a:t>Abicor</a:t>
            </a:r>
            <a:r>
              <a:rPr lang="en-IN" sz="2400" dirty="0"/>
              <a:t> and </a:t>
            </a:r>
            <a:r>
              <a:rPr lang="en-IN" sz="2400" dirty="0" err="1"/>
              <a:t>Binzel</a:t>
            </a:r>
            <a:r>
              <a:rPr lang="en-IN" sz="2400" dirty="0"/>
              <a:t> </a:t>
            </a:r>
            <a:r>
              <a:rPr lang="en-IN" sz="2400" dirty="0" err="1"/>
              <a:t>Technoweld</a:t>
            </a:r>
            <a:r>
              <a:rPr lang="en-IN" sz="2400" dirty="0"/>
              <a:t> </a:t>
            </a:r>
            <a:r>
              <a:rPr lang="en-IN" sz="2400" dirty="0" err="1"/>
              <a:t>Pvt.</a:t>
            </a:r>
            <a:r>
              <a:rPr lang="en-IN" sz="2400" dirty="0"/>
              <a:t> Ltd. Vs. The Union of India &amp; </a:t>
            </a:r>
            <a:r>
              <a:rPr lang="en-IN" sz="2400" dirty="0" err="1"/>
              <a:t>anr</a:t>
            </a:r>
            <a:r>
              <a:rPr lang="en-IN" sz="2400" dirty="0"/>
              <a:t>., the Department is directed to accept the GST TRAN-1 submitted by the </a:t>
            </a:r>
            <a:r>
              <a:rPr lang="en-IN" sz="2400" dirty="0" err="1"/>
              <a:t>assessee</a:t>
            </a:r>
            <a:r>
              <a:rPr lang="en-IN" sz="2400" dirty="0"/>
              <a:t> - This is to be done manually or by opening the portal - Notices issued to parties		</a:t>
            </a:r>
            <a:r>
              <a:rPr lang="en-IN" dirty="0"/>
              <a:t>			</a:t>
            </a:r>
            <a:endParaRPr lang="en-IN" sz="2800" b="1" dirty="0"/>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26</a:t>
            </a:fld>
            <a:endParaRPr lang="en-US">
              <a:solidFill>
                <a:prstClr val="black">
                  <a:tint val="75000"/>
                </a:prstClr>
              </a:solidFill>
            </a:endParaRPr>
          </a:p>
        </p:txBody>
      </p:sp>
      <p:sp>
        <p:nvSpPr>
          <p:cNvPr id="4" name="Title 3"/>
          <p:cNvSpPr>
            <a:spLocks noGrp="1"/>
          </p:cNvSpPr>
          <p:nvPr>
            <p:ph type="title"/>
          </p:nvPr>
        </p:nvSpPr>
        <p:spPr/>
        <p:txBody>
          <a:bodyPr/>
          <a:lstStyle/>
          <a:p>
            <a:r>
              <a:rPr lang="en-IN" dirty="0"/>
              <a:t>Acceptance of GST – TRAN 1</a:t>
            </a:r>
          </a:p>
        </p:txBody>
      </p:sp>
      <p:sp>
        <p:nvSpPr>
          <p:cNvPr id="5" name="Footer Placeholder 4"/>
          <p:cNvSpPr>
            <a:spLocks noGrp="1"/>
          </p:cNvSpPr>
          <p:nvPr>
            <p:ph type="ftr" sz="quarter" idx="3"/>
          </p:nvPr>
        </p:nvSpPr>
        <p:spPr/>
        <p:txBody>
          <a:bodyPr/>
          <a:lstStyle/>
          <a:p>
            <a:r>
              <a:rPr lang="en-IN"/>
              <a:t>National Academy of Customs, Indirect Taxes and Narcotics (NACIN)</a:t>
            </a:r>
            <a:endParaRPr lang="en-US" dirty="0"/>
          </a:p>
        </p:txBody>
      </p:sp>
    </p:spTree>
    <p:extLst>
      <p:ext uri="{BB962C8B-B14F-4D97-AF65-F5344CB8AC3E}">
        <p14:creationId xmlns:p14="http://schemas.microsoft.com/office/powerpoint/2010/main" val="3622960906"/>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85750" indent="-285750">
              <a:buFont typeface="Arial" panose="020B0604020202020204" pitchFamily="34" charset="0"/>
              <a:buChar char="•"/>
            </a:pPr>
            <a:r>
              <a:rPr lang="en-IN" sz="2400" dirty="0">
                <a:hlinkClick r:id="rId2"/>
              </a:rPr>
              <a:t>https://cbec-gst.gov.in/</a:t>
            </a:r>
            <a:endParaRPr lang="en-IN" sz="2400" dirty="0"/>
          </a:p>
          <a:p>
            <a:pPr marL="285750" indent="-285750">
              <a:buFont typeface="Arial" panose="020B0604020202020204" pitchFamily="34" charset="0"/>
              <a:buChar char="•"/>
            </a:pPr>
            <a:r>
              <a:rPr lang="en-IN" sz="2400" dirty="0">
                <a:hlinkClick r:id="rId3"/>
              </a:rPr>
              <a:t>CBEC MITRA HELPDESK</a:t>
            </a:r>
            <a:endParaRPr lang="en-IN" sz="2400" dirty="0"/>
          </a:p>
          <a:p>
            <a:pPr marL="800100" lvl="1" indent="-285750"/>
            <a:r>
              <a:rPr lang="en-IN" sz="2400" dirty="0"/>
              <a:t>1800 1200 232</a:t>
            </a:r>
          </a:p>
          <a:p>
            <a:pPr marL="800100" lvl="1" indent="-285750"/>
            <a:r>
              <a:rPr lang="en-IN" sz="2400" dirty="0">
                <a:hlinkClick r:id="rId4"/>
              </a:rPr>
              <a:t>cbecmitra.helpdesk@icegate.gov.in</a:t>
            </a:r>
            <a:endParaRPr lang="en-IN" sz="2400" dirty="0"/>
          </a:p>
          <a:p>
            <a:endParaRPr lang="en-IN" sz="2400" dirty="0"/>
          </a:p>
          <a:p>
            <a:pPr marL="285750" indent="-285750">
              <a:buFont typeface="Arial" panose="020B0604020202020204" pitchFamily="34" charset="0"/>
              <a:buChar char="•"/>
            </a:pPr>
            <a:r>
              <a:rPr lang="en-IN" sz="2400" dirty="0"/>
              <a:t>GSTN Help Desk</a:t>
            </a:r>
          </a:p>
          <a:p>
            <a:pPr marL="800100" lvl="1" indent="-285750"/>
            <a:r>
              <a:rPr lang="en-IN" sz="2400" dirty="0">
                <a:hlinkClick r:id="rId5"/>
              </a:rPr>
              <a:t>https://selfservice.gstsystem.in/</a:t>
            </a:r>
            <a:r>
              <a:rPr lang="en-IN" sz="2400" dirty="0"/>
              <a:t> - Grievance redressal portal </a:t>
            </a:r>
          </a:p>
          <a:p>
            <a:pPr marL="800100" lvl="1" indent="-285750"/>
            <a:r>
              <a:rPr lang="en-IN" sz="2400" dirty="0"/>
              <a:t>Help Desk Number: 0120-4888999</a:t>
            </a:r>
          </a:p>
          <a:p>
            <a:pPr marL="285750" indent="-285750">
              <a:buFont typeface="Arial" panose="020B0604020202020204" pitchFamily="34" charset="0"/>
              <a:buChar char="•"/>
            </a:pPr>
            <a:endParaRPr lang="en-IN" dirty="0"/>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27</a:t>
            </a:fld>
            <a:endParaRPr lang="en-US">
              <a:solidFill>
                <a:prstClr val="black">
                  <a:tint val="75000"/>
                </a:prstClr>
              </a:solidFill>
            </a:endParaRPr>
          </a:p>
        </p:txBody>
      </p:sp>
      <p:sp>
        <p:nvSpPr>
          <p:cNvPr id="4" name="Title 3"/>
          <p:cNvSpPr>
            <a:spLocks noGrp="1"/>
          </p:cNvSpPr>
          <p:nvPr>
            <p:ph type="title"/>
          </p:nvPr>
        </p:nvSpPr>
        <p:spPr/>
        <p:txBody>
          <a:bodyPr/>
          <a:lstStyle/>
          <a:p>
            <a:r>
              <a:rPr lang="en-IN" sz="2800" b="0" dirty="0"/>
              <a:t>Any ISSUES/ queries? </a:t>
            </a:r>
            <a:endParaRPr lang="en-IN" dirty="0"/>
          </a:p>
        </p:txBody>
      </p:sp>
      <p:sp>
        <p:nvSpPr>
          <p:cNvPr id="5" name="Footer Placeholder 4"/>
          <p:cNvSpPr>
            <a:spLocks noGrp="1"/>
          </p:cNvSpPr>
          <p:nvPr>
            <p:ph type="ftr" sz="quarter" idx="3"/>
          </p:nvPr>
        </p:nvSpPr>
        <p:spPr/>
        <p:txBody>
          <a:bodyPr/>
          <a:lstStyle/>
          <a:p>
            <a:r>
              <a:rPr lang="en-IN"/>
              <a:t>National Academy of Customs, Indirect Taxes and Narcotics (NACIN)</a:t>
            </a:r>
            <a:endParaRPr lang="en-US" dirty="0"/>
          </a:p>
        </p:txBody>
      </p:sp>
    </p:spTree>
    <p:extLst>
      <p:ext uri="{BB962C8B-B14F-4D97-AF65-F5344CB8AC3E}">
        <p14:creationId xmlns:p14="http://schemas.microsoft.com/office/powerpoint/2010/main" val="3076127824"/>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1" y="115094"/>
            <a:ext cx="5918199" cy="1027906"/>
          </a:xfrm>
        </p:spPr>
        <p:txBody>
          <a:bodyPr>
            <a:normAutofit/>
          </a:bodyPr>
          <a:lstStyle/>
          <a:p>
            <a:r>
              <a:rPr lang="en-IN" sz="3200" b="0" dirty="0"/>
              <a:t>Any ISSUES/ queries? </a:t>
            </a:r>
          </a:p>
        </p:txBody>
      </p:sp>
      <p:sp>
        <p:nvSpPr>
          <p:cNvPr id="3" name="Content Placeholder 2"/>
          <p:cNvSpPr>
            <a:spLocks noGrp="1"/>
          </p:cNvSpPr>
          <p:nvPr>
            <p:ph idx="1"/>
          </p:nvPr>
        </p:nvSpPr>
        <p:spPr>
          <a:xfrm>
            <a:off x="768096" y="2286000"/>
            <a:ext cx="7473536" cy="4023360"/>
          </a:xfrm>
        </p:spPr>
        <p:txBody>
          <a:bodyPr>
            <a:normAutofit/>
          </a:bodyPr>
          <a:lstStyle/>
          <a:p>
            <a:pPr lvl="1"/>
            <a:r>
              <a:rPr lang="en-IN" sz="2400" dirty="0"/>
              <a:t>Twitter Handles</a:t>
            </a:r>
          </a:p>
          <a:p>
            <a:pPr lvl="1"/>
            <a:r>
              <a:rPr lang="en-IN" sz="2400" dirty="0"/>
              <a:t>For General Questions</a:t>
            </a:r>
          </a:p>
          <a:p>
            <a:pPr lvl="1"/>
            <a:r>
              <a:rPr lang="en-IN" sz="2400" dirty="0">
                <a:hlinkClick r:id="rId2"/>
              </a:rPr>
              <a:t>https://twitter.com/askGST_GoI</a:t>
            </a:r>
            <a:endParaRPr lang="en-IN" sz="2400" dirty="0"/>
          </a:p>
          <a:p>
            <a:pPr lvl="1"/>
            <a:r>
              <a:rPr lang="en-IN" sz="2400" dirty="0"/>
              <a:t>For technology related issues</a:t>
            </a:r>
          </a:p>
          <a:p>
            <a:pPr lvl="1"/>
            <a:r>
              <a:rPr lang="en-IN" sz="2400" dirty="0">
                <a:hlinkClick r:id="rId3"/>
              </a:rPr>
              <a:t>https://twitter.com/askGSTech</a:t>
            </a:r>
            <a:endParaRPr lang="en-IN" sz="2400" dirty="0"/>
          </a:p>
          <a:p>
            <a:pPr lvl="1"/>
            <a:r>
              <a:rPr lang="en-IN" sz="2400" dirty="0"/>
              <a:t>NACIN twitter</a:t>
            </a:r>
          </a:p>
          <a:p>
            <a:pPr lvl="1"/>
            <a:r>
              <a:rPr lang="en-IN" sz="2400" dirty="0">
                <a:hlinkClick r:id="rId4"/>
              </a:rPr>
              <a:t>https://twitter.com/NACIN_OFFICIAL</a:t>
            </a:r>
          </a:p>
          <a:p>
            <a:pPr lvl="1"/>
            <a:endParaRPr lang="en-IN" sz="2400" dirty="0"/>
          </a:p>
          <a:p>
            <a:pPr marL="128016" lvl="1" indent="0">
              <a:buNone/>
            </a:pPr>
            <a:endParaRPr lang="en-IN" sz="2400" dirty="0"/>
          </a:p>
        </p:txBody>
      </p:sp>
      <p:sp>
        <p:nvSpPr>
          <p:cNvPr id="5" name="Footer Placeholder 4"/>
          <p:cNvSpPr>
            <a:spLocks noGrp="1"/>
          </p:cNvSpPr>
          <p:nvPr>
            <p:ph type="ftr" sz="quarter" idx="3"/>
          </p:nvPr>
        </p:nvSpPr>
        <p:spPr/>
        <p:txBody>
          <a:bodyPr/>
          <a:lstStyle/>
          <a:p>
            <a:r>
              <a:rPr lang="en-IN"/>
              <a:t>National Academy of Customs, Indirect Taxes and Narcotics (NACIN)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28</a:t>
            </a:fld>
            <a:endParaRPr lang="en-US">
              <a:solidFill>
                <a:prstClr val="black">
                  <a:tint val="75000"/>
                </a:prstClr>
              </a:solidFill>
            </a:endParaRPr>
          </a:p>
        </p:txBody>
      </p:sp>
    </p:spTree>
    <p:extLst>
      <p:ext uri="{BB962C8B-B14F-4D97-AF65-F5344CB8AC3E}">
        <p14:creationId xmlns:p14="http://schemas.microsoft.com/office/powerpoint/2010/main" val="313301579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IN" b="1" dirty="0">
                <a:solidFill>
                  <a:schemeClr val="bg1"/>
                </a:solidFill>
              </a:rPr>
              <a:t/>
            </a:r>
            <a:br>
              <a:rPr lang="en-IN" b="1" dirty="0">
                <a:solidFill>
                  <a:schemeClr val="bg1"/>
                </a:solidFill>
              </a:rPr>
            </a:br>
            <a:r>
              <a:rPr lang="en-IN" b="1" dirty="0">
                <a:solidFill>
                  <a:schemeClr val="bg1"/>
                </a:solidFill>
              </a:rPr>
              <a:t/>
            </a:r>
            <a:br>
              <a:rPr lang="en-IN" b="1" dirty="0">
                <a:solidFill>
                  <a:schemeClr val="bg1"/>
                </a:solidFill>
              </a:rPr>
            </a:br>
            <a:r>
              <a:rPr lang="en-US" b="1" dirty="0">
                <a:solidFill>
                  <a:schemeClr val="bg1"/>
                </a:solidFill>
              </a:rPr>
              <a:t/>
            </a:r>
            <a:br>
              <a:rPr lang="en-US" b="1" dirty="0">
                <a:solidFill>
                  <a:schemeClr val="bg1"/>
                </a:solidFill>
              </a:rPr>
            </a:br>
            <a:endParaRPr lang="en-IN" dirty="0">
              <a:solidFill>
                <a:srgbClr val="002060"/>
              </a:solidFill>
              <a:latin typeface="Berlin Sans FB Demi" pitchFamily="34" charset="0"/>
            </a:endParaRPr>
          </a:p>
        </p:txBody>
      </p:sp>
      <p:sp>
        <p:nvSpPr>
          <p:cNvPr id="10" name="Content Placeholder 9"/>
          <p:cNvSpPr>
            <a:spLocks noGrp="1"/>
          </p:cNvSpPr>
          <p:nvPr>
            <p:ph type="subTitle" idx="1"/>
          </p:nvPr>
        </p:nvSpPr>
        <p:spPr>
          <a:xfrm>
            <a:off x="1371600" y="3006330"/>
            <a:ext cx="6400800" cy="1314450"/>
          </a:xfrm>
        </p:spPr>
        <p:txBody>
          <a:bodyPr>
            <a:noAutofit/>
          </a:bodyPr>
          <a:lstStyle/>
          <a:p>
            <a:pPr algn="ctr"/>
            <a:r>
              <a:rPr lang="en-IN" sz="3713" b="1" dirty="0">
                <a:solidFill>
                  <a:schemeClr val="tx1"/>
                </a:solidFill>
              </a:rPr>
              <a:t>THANK YOU </a:t>
            </a:r>
            <a:r>
              <a:rPr lang="en-IN" dirty="0">
                <a:solidFill>
                  <a:schemeClr val="tx1"/>
                </a:solidFill>
              </a:rPr>
              <a:t> </a:t>
            </a:r>
          </a:p>
        </p:txBody>
      </p:sp>
      <p:sp>
        <p:nvSpPr>
          <p:cNvPr id="6" name="Footer Placeholder 5"/>
          <p:cNvSpPr>
            <a:spLocks noGrp="1"/>
          </p:cNvSpPr>
          <p:nvPr>
            <p:ph type="ftr" sz="quarter" idx="11"/>
          </p:nvPr>
        </p:nvSpPr>
        <p:spPr/>
        <p:txBody>
          <a:bodyPr/>
          <a:lstStyle/>
          <a:p>
            <a:r>
              <a:rPr lang="en-IN"/>
              <a:t>National Academy of Customs, Indirect Taxes and Narcotics (NACIN)</a:t>
            </a:r>
            <a:endParaRPr lang="en-US" dirty="0"/>
          </a:p>
        </p:txBody>
      </p:sp>
      <p:sp>
        <p:nvSpPr>
          <p:cNvPr id="8" name="Slide Number Placeholder 7"/>
          <p:cNvSpPr>
            <a:spLocks noGrp="1"/>
          </p:cNvSpPr>
          <p:nvPr>
            <p:ph type="sldNum" sz="quarter" idx="4294967295"/>
          </p:nvPr>
        </p:nvSpPr>
        <p:spPr>
          <a:xfrm>
            <a:off x="6553200" y="6356354"/>
            <a:ext cx="2133600" cy="365125"/>
          </a:xfrm>
          <a:prstGeom prst="rect">
            <a:avLst/>
          </a:prstGeom>
        </p:spPr>
        <p:txBody>
          <a:bodyPr/>
          <a:lstStyle/>
          <a:p>
            <a:fld id="{B6F15528-21DE-4FAA-801E-634DDDAF4B2B}" type="slidenum">
              <a:rPr lang="en-US" smtClean="0">
                <a:solidFill>
                  <a:prstClr val="black">
                    <a:tint val="75000"/>
                  </a:prstClr>
                </a:solidFill>
              </a:rPr>
              <a:pPr/>
              <a:t>29</a:t>
            </a:fld>
            <a:endParaRPr lang="en-US">
              <a:solidFill>
                <a:prstClr val="black">
                  <a:tint val="75000"/>
                </a:prstClr>
              </a:solidFill>
            </a:endParaRPr>
          </a:p>
        </p:txBody>
      </p:sp>
      <p:sp>
        <p:nvSpPr>
          <p:cNvPr id="7" name="TextBox 6"/>
          <p:cNvSpPr txBox="1"/>
          <p:nvPr/>
        </p:nvSpPr>
        <p:spPr>
          <a:xfrm>
            <a:off x="6158430" y="1138180"/>
            <a:ext cx="1685581" cy="300082"/>
          </a:xfrm>
          <a:prstGeom prst="rect">
            <a:avLst/>
          </a:prstGeom>
          <a:noFill/>
        </p:spPr>
        <p:txBody>
          <a:bodyPr wrap="square" rtlCol="0">
            <a:spAutoFit/>
          </a:bodyPr>
          <a:lstStyle/>
          <a:p>
            <a:endParaRPr lang="en-US" sz="1350" dirty="0"/>
          </a:p>
        </p:txBody>
      </p:sp>
    </p:spTree>
    <p:extLst>
      <p:ext uri="{BB962C8B-B14F-4D97-AF65-F5344CB8AC3E}">
        <p14:creationId xmlns:p14="http://schemas.microsoft.com/office/powerpoint/2010/main" val="12546165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checkerboard(across)">
                                      <p:cBhvr>
                                        <p:cTn id="7"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36884" y="1760625"/>
            <a:ext cx="8550442" cy="4213455"/>
          </a:xfrm>
        </p:spPr>
        <p:txBody>
          <a:bodyPr/>
          <a:lstStyle/>
          <a:p>
            <a:pPr marL="457200" indent="-457200" algn="just">
              <a:buFont typeface="Arial" panose="020B0604020202020204" pitchFamily="34" charset="0"/>
              <a:buChar char="•"/>
            </a:pPr>
            <a:r>
              <a:rPr lang="en-IN" sz="2800" dirty="0"/>
              <a:t>Three Central Tax, One Central Tax(Rate), One Integrated Tax(Rate) and One UTGST (Rate) Notifications issued; CGST Rules amended</a:t>
            </a:r>
          </a:p>
          <a:p>
            <a:pPr marL="457200" indent="-457200" algn="just">
              <a:buFont typeface="Arial" panose="020B0604020202020204" pitchFamily="34" charset="0"/>
              <a:buChar char="•"/>
            </a:pPr>
            <a:r>
              <a:rPr lang="en-IN" sz="2800" dirty="0"/>
              <a:t>One Customs Notification on IGST benefits to EOUs issued</a:t>
            </a:r>
          </a:p>
          <a:p>
            <a:pPr marL="457200" indent="-457200" algn="just">
              <a:buFont typeface="Arial" panose="020B0604020202020204" pitchFamily="34" charset="0"/>
              <a:buChar char="•"/>
            </a:pPr>
            <a:r>
              <a:rPr lang="en-IN" sz="2800" dirty="0"/>
              <a:t>One Customs Circular on IGST refunds issued</a:t>
            </a:r>
          </a:p>
          <a:p>
            <a:pPr marL="457200" indent="-457200" algn="just">
              <a:buFont typeface="Arial" panose="020B0604020202020204" pitchFamily="34" charset="0"/>
              <a:buChar char="•"/>
            </a:pPr>
            <a:endParaRPr lang="en-IN" sz="2800" dirty="0"/>
          </a:p>
          <a:p>
            <a:pPr algn="just"/>
            <a:endParaRPr lang="en-IN" sz="2800" dirty="0"/>
          </a:p>
          <a:p>
            <a:pPr marL="457200" indent="-457200" algn="just">
              <a:buFont typeface="Arial" panose="020B0604020202020204" pitchFamily="34" charset="0"/>
              <a:buChar char="•"/>
            </a:pPr>
            <a:endParaRPr lang="en-IN" sz="2800" dirty="0"/>
          </a:p>
          <a:p>
            <a:pPr marL="457200" indent="-457200">
              <a:buFont typeface="Arial" panose="020B0604020202020204" pitchFamily="34" charset="0"/>
              <a:buChar char="•"/>
            </a:pPr>
            <a:endParaRPr lang="en-IN" sz="3600" dirty="0"/>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3</a:t>
            </a:fld>
            <a:endParaRPr lang="en-US">
              <a:solidFill>
                <a:prstClr val="black">
                  <a:tint val="75000"/>
                </a:prstClr>
              </a:solidFill>
            </a:endParaRPr>
          </a:p>
        </p:txBody>
      </p:sp>
      <p:sp>
        <p:nvSpPr>
          <p:cNvPr id="4" name="Title 3"/>
          <p:cNvSpPr>
            <a:spLocks noGrp="1"/>
          </p:cNvSpPr>
          <p:nvPr>
            <p:ph type="title"/>
          </p:nvPr>
        </p:nvSpPr>
        <p:spPr/>
        <p:txBody>
          <a:bodyPr/>
          <a:lstStyle/>
          <a:p>
            <a:r>
              <a:rPr lang="en-IN" dirty="0"/>
              <a:t>Notifications and Circulars</a:t>
            </a:r>
          </a:p>
        </p:txBody>
      </p:sp>
      <p:sp>
        <p:nvSpPr>
          <p:cNvPr id="5" name="Footer Placeholder 4"/>
          <p:cNvSpPr>
            <a:spLocks noGrp="1"/>
          </p:cNvSpPr>
          <p:nvPr>
            <p:ph type="ftr" sz="quarter" idx="3"/>
          </p:nvPr>
        </p:nvSpPr>
        <p:spPr/>
        <p:txBody>
          <a:bodyPr/>
          <a:lstStyle/>
          <a:p>
            <a:r>
              <a:rPr lang="en-IN"/>
              <a:t>National Academy of Customs, Indirect Taxes and Narcotics (NACIN)</a:t>
            </a:r>
            <a:endParaRPr lang="en-US" dirty="0"/>
          </a:p>
        </p:txBody>
      </p:sp>
      <p:sp>
        <p:nvSpPr>
          <p:cNvPr id="6" name="Slide Number Placeholder 2"/>
          <p:cNvSpPr txBox="1">
            <a:spLocks/>
          </p:cNvSpPr>
          <p:nvPr/>
        </p:nvSpPr>
        <p:spPr>
          <a:xfrm>
            <a:off x="8671034" y="5820326"/>
            <a:ext cx="472966" cy="3282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mtClean="0">
                <a:solidFill>
                  <a:prstClr val="black">
                    <a:tint val="75000"/>
                  </a:prstClr>
                </a:solidFill>
              </a:rPr>
              <a:pPr/>
              <a:t>3</a:t>
            </a:fld>
            <a:endParaRPr lang="en-US" dirty="0">
              <a:solidFill>
                <a:prstClr val="black">
                  <a:tint val="75000"/>
                </a:prstClr>
              </a:solidFill>
            </a:endParaRPr>
          </a:p>
        </p:txBody>
      </p:sp>
    </p:spTree>
    <p:extLst>
      <p:ext uri="{BB962C8B-B14F-4D97-AF65-F5344CB8AC3E}">
        <p14:creationId xmlns:p14="http://schemas.microsoft.com/office/powerpoint/2010/main" val="3216623752"/>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85750" indent="-285750">
              <a:buFont typeface="Arial" panose="020B0604020202020204" pitchFamily="34" charset="0"/>
              <a:buChar char="•"/>
            </a:pPr>
            <a:r>
              <a:rPr lang="en-IN" sz="2400" dirty="0">
                <a:hlinkClick r:id="rId2"/>
              </a:rPr>
              <a:t>http://www.cbec.gov.in/resources//htdocs-cbec/customs/cs-circulars/cs-circulars-2018/circ08-2018cs.pdf</a:t>
            </a:r>
            <a:endParaRPr lang="en-IN" sz="2400" dirty="0"/>
          </a:p>
          <a:p>
            <a:pPr marL="285750" indent="-285750" algn="just">
              <a:buFont typeface="Arial" panose="020B0604020202020204" pitchFamily="34" charset="0"/>
              <a:buChar char="•"/>
            </a:pPr>
            <a:r>
              <a:rPr lang="en-IN" sz="2400" dirty="0"/>
              <a:t>Alternate Mechanism for sanction of IGST refund in case of error code SB005 extended for shipping bills filed after 31.12.2017 up to 28.02.2018</a:t>
            </a:r>
          </a:p>
          <a:p>
            <a:pPr marL="285750" indent="-285750" algn="just">
              <a:buFont typeface="Arial" panose="020B0604020202020204" pitchFamily="34" charset="0"/>
              <a:buChar char="•"/>
            </a:pPr>
            <a:r>
              <a:rPr lang="en-IN" sz="2400" dirty="0"/>
              <a:t>Error Code SB006: Gateway EGM not available</a:t>
            </a:r>
          </a:p>
          <a:p>
            <a:pPr marL="800100" lvl="1" indent="-285750" algn="just"/>
            <a:r>
              <a:rPr lang="en-IN" sz="2400" dirty="0"/>
              <a:t>In lieu of the transference copy( Which is not discontinued), the final Bill of Lading or a written confirmation form the custodian of Gateway Port to be treated as valid document for integration with IGM</a:t>
            </a:r>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4</a:t>
            </a:fld>
            <a:endParaRPr lang="en-US">
              <a:solidFill>
                <a:prstClr val="black">
                  <a:tint val="75000"/>
                </a:prstClr>
              </a:solidFill>
            </a:endParaRPr>
          </a:p>
        </p:txBody>
      </p:sp>
      <p:sp>
        <p:nvSpPr>
          <p:cNvPr id="4" name="Title 3"/>
          <p:cNvSpPr>
            <a:spLocks noGrp="1"/>
          </p:cNvSpPr>
          <p:nvPr>
            <p:ph type="title"/>
          </p:nvPr>
        </p:nvSpPr>
        <p:spPr/>
        <p:txBody>
          <a:bodyPr/>
          <a:lstStyle/>
          <a:p>
            <a:r>
              <a:rPr lang="en-IN" dirty="0"/>
              <a:t>IGST Refunds</a:t>
            </a:r>
          </a:p>
        </p:txBody>
      </p:sp>
      <p:sp>
        <p:nvSpPr>
          <p:cNvPr id="5" name="Footer Placeholder 4"/>
          <p:cNvSpPr>
            <a:spLocks noGrp="1"/>
          </p:cNvSpPr>
          <p:nvPr>
            <p:ph type="ftr" sz="quarter" idx="3"/>
          </p:nvPr>
        </p:nvSpPr>
        <p:spPr/>
        <p:txBody>
          <a:bodyPr/>
          <a:lstStyle/>
          <a:p>
            <a:r>
              <a:rPr lang="en-IN"/>
              <a:t>National Academy of Customs, Indirect Taxes and Narcotics (NACIN)</a:t>
            </a:r>
            <a:endParaRPr lang="en-US" dirty="0"/>
          </a:p>
        </p:txBody>
      </p:sp>
    </p:spTree>
    <p:extLst>
      <p:ext uri="{BB962C8B-B14F-4D97-AF65-F5344CB8AC3E}">
        <p14:creationId xmlns:p14="http://schemas.microsoft.com/office/powerpoint/2010/main" val="148618390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85750" indent="-285750">
              <a:buFont typeface="Arial" panose="020B0604020202020204" pitchFamily="34" charset="0"/>
              <a:buChar char="•"/>
            </a:pPr>
            <a:r>
              <a:rPr lang="en-IN" sz="2400" dirty="0">
                <a:hlinkClick r:id="rId2"/>
              </a:rPr>
              <a:t>http://www.cbec.gov.in/resources//htdocs-cbec/customs/cs-circulars/cs-circulars-2018/circ08-2018cs.pdf</a:t>
            </a:r>
            <a:endParaRPr lang="en-IN" sz="2400" dirty="0"/>
          </a:p>
          <a:p>
            <a:pPr marL="285750" indent="-285750" algn="just">
              <a:buFont typeface="Arial" panose="020B0604020202020204" pitchFamily="34" charset="0"/>
              <a:buChar char="•"/>
            </a:pPr>
            <a:r>
              <a:rPr lang="en-IN" sz="2400" dirty="0"/>
              <a:t>Exporters having paid IGST but wrongly mentioned that it was not under payment of IGST </a:t>
            </a:r>
            <a:r>
              <a:rPr lang="en-IN" sz="2400" dirty="0" err="1"/>
              <a:t>i.e</a:t>
            </a:r>
            <a:r>
              <a:rPr lang="en-IN" sz="2400" dirty="0"/>
              <a:t> they mentioned ‘NA’ in the shipping Bill instead of ‘P”</a:t>
            </a:r>
          </a:p>
          <a:p>
            <a:pPr marL="285750" indent="-285750" algn="just">
              <a:buFont typeface="Arial" panose="020B0604020202020204" pitchFamily="34" charset="0"/>
              <a:buChar char="•"/>
            </a:pPr>
            <a:r>
              <a:rPr lang="en-IN" sz="2400" dirty="0"/>
              <a:t>Officer interface mechanism to be allowed for such cases</a:t>
            </a:r>
          </a:p>
          <a:p>
            <a:pPr marL="285750" indent="-285750" algn="just">
              <a:buFont typeface="Arial" panose="020B0604020202020204" pitchFamily="34" charset="0"/>
              <a:buChar char="•"/>
            </a:pPr>
            <a:r>
              <a:rPr lang="en-IN" sz="2400" dirty="0"/>
              <a:t>Refund to be sanctioned on officer verifying that the IGST has been actually paid, based on GST return information forwarded by GSTN</a:t>
            </a:r>
          </a:p>
          <a:p>
            <a:pPr marL="285750" indent="-285750" algn="just">
              <a:buFont typeface="Arial" panose="020B0604020202020204" pitchFamily="34" charset="0"/>
              <a:buChar char="•"/>
            </a:pPr>
            <a:r>
              <a:rPr lang="en-IN" sz="2400" dirty="0"/>
              <a:t>DG(System) to open physical interface for this purpose</a:t>
            </a:r>
          </a:p>
          <a:p>
            <a:pPr marL="285750" indent="-285750" algn="just">
              <a:buFont typeface="Arial" panose="020B0604020202020204" pitchFamily="34" charset="0"/>
              <a:buChar char="•"/>
            </a:pPr>
            <a:endParaRPr lang="en-IN" sz="2400" dirty="0"/>
          </a:p>
          <a:p>
            <a:pPr marL="285750" indent="-285750" algn="just">
              <a:buFont typeface="Arial" panose="020B0604020202020204" pitchFamily="34" charset="0"/>
              <a:buChar char="•"/>
            </a:pPr>
            <a:endParaRPr lang="en-IN" sz="2400" dirty="0"/>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5</a:t>
            </a:fld>
            <a:endParaRPr lang="en-US">
              <a:solidFill>
                <a:prstClr val="black">
                  <a:tint val="75000"/>
                </a:prstClr>
              </a:solidFill>
            </a:endParaRPr>
          </a:p>
        </p:txBody>
      </p:sp>
      <p:sp>
        <p:nvSpPr>
          <p:cNvPr id="4" name="Title 3"/>
          <p:cNvSpPr>
            <a:spLocks noGrp="1"/>
          </p:cNvSpPr>
          <p:nvPr>
            <p:ph type="title"/>
          </p:nvPr>
        </p:nvSpPr>
        <p:spPr/>
        <p:txBody>
          <a:bodyPr/>
          <a:lstStyle/>
          <a:p>
            <a:r>
              <a:rPr lang="en-IN" dirty="0"/>
              <a:t>IGST Refunds (</a:t>
            </a:r>
            <a:r>
              <a:rPr lang="en-IN" dirty="0" err="1"/>
              <a:t>Contd</a:t>
            </a:r>
            <a:r>
              <a:rPr lang="en-IN" dirty="0"/>
              <a:t>)</a:t>
            </a:r>
          </a:p>
        </p:txBody>
      </p:sp>
      <p:sp>
        <p:nvSpPr>
          <p:cNvPr id="5" name="Footer Placeholder 4"/>
          <p:cNvSpPr>
            <a:spLocks noGrp="1"/>
          </p:cNvSpPr>
          <p:nvPr>
            <p:ph type="ftr" sz="quarter" idx="3"/>
          </p:nvPr>
        </p:nvSpPr>
        <p:spPr/>
        <p:txBody>
          <a:bodyPr/>
          <a:lstStyle/>
          <a:p>
            <a:r>
              <a:rPr lang="en-IN"/>
              <a:t>National Academy of Customs, Indirect Taxes and Narcotics (NACIN)</a:t>
            </a:r>
            <a:endParaRPr lang="en-US" dirty="0"/>
          </a:p>
        </p:txBody>
      </p:sp>
    </p:spTree>
    <p:extLst>
      <p:ext uri="{BB962C8B-B14F-4D97-AF65-F5344CB8AC3E}">
        <p14:creationId xmlns:p14="http://schemas.microsoft.com/office/powerpoint/2010/main" val="1186120758"/>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85750" indent="-285750">
              <a:buFont typeface="Arial" panose="020B0604020202020204" pitchFamily="34" charset="0"/>
              <a:buChar char="•"/>
            </a:pPr>
            <a:r>
              <a:rPr lang="en-IN" sz="2400" dirty="0">
                <a:hlinkClick r:id="rId2"/>
              </a:rPr>
              <a:t>http://www.cbec.gov.in/resources//htdocs-cbec/gst/Notification-16-2018-central_tax-English.pdf</a:t>
            </a:r>
            <a:endParaRPr lang="en-IN" sz="2400" dirty="0"/>
          </a:p>
          <a:p>
            <a:pPr marL="285750" indent="-285750">
              <a:buFont typeface="Arial" panose="020B0604020202020204" pitchFamily="34" charset="0"/>
              <a:buChar char="•"/>
            </a:pPr>
            <a:r>
              <a:rPr lang="en-IN" sz="2400" dirty="0"/>
              <a:t>Dates for filing of GSTR-3B as well as payment of tax liability for the months of April, May and June, 2018</a:t>
            </a:r>
          </a:p>
          <a:p>
            <a:pPr marL="285750" indent="-285750">
              <a:buFont typeface="Arial" panose="020B0604020202020204" pitchFamily="34" charset="0"/>
              <a:buChar char="•"/>
            </a:pPr>
            <a:r>
              <a:rPr lang="en-IN" sz="2400" dirty="0"/>
              <a:t>20</a:t>
            </a:r>
            <a:r>
              <a:rPr lang="en-IN" sz="2400" baseline="30000" dirty="0"/>
              <a:t>th</a:t>
            </a:r>
            <a:r>
              <a:rPr lang="en-IN" sz="2400" dirty="0"/>
              <a:t> of the succeeding month </a:t>
            </a:r>
            <a:r>
              <a:rPr lang="en-IN" sz="2400" dirty="0" err="1"/>
              <a:t>i.e</a:t>
            </a:r>
            <a:r>
              <a:rPr lang="en-IN" sz="2400" dirty="0"/>
              <a:t> 20</a:t>
            </a:r>
            <a:r>
              <a:rPr lang="en-IN" sz="2400" baseline="30000" dirty="0"/>
              <a:t>th</a:t>
            </a:r>
            <a:r>
              <a:rPr lang="en-IN" sz="2400" dirty="0"/>
              <a:t> May, 20</a:t>
            </a:r>
            <a:r>
              <a:rPr lang="en-IN" sz="2400" baseline="30000" dirty="0"/>
              <a:t>th</a:t>
            </a:r>
            <a:r>
              <a:rPr lang="en-IN" sz="2400" dirty="0"/>
              <a:t> June and 20</a:t>
            </a:r>
            <a:r>
              <a:rPr lang="en-IN" sz="2400" baseline="30000" dirty="0"/>
              <a:t>th</a:t>
            </a:r>
            <a:r>
              <a:rPr lang="en-IN" sz="2400" dirty="0"/>
              <a:t> July, 2018 respectively</a:t>
            </a:r>
          </a:p>
          <a:p>
            <a:pPr marL="285750" indent="-285750">
              <a:buFont typeface="Arial" panose="020B0604020202020204" pitchFamily="34" charset="0"/>
              <a:buChar char="•"/>
            </a:pPr>
            <a:r>
              <a:rPr lang="en-IN" sz="2400" dirty="0"/>
              <a:t> </a:t>
            </a:r>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6</a:t>
            </a:fld>
            <a:endParaRPr lang="en-US">
              <a:solidFill>
                <a:prstClr val="black">
                  <a:tint val="75000"/>
                </a:prstClr>
              </a:solidFill>
            </a:endParaRPr>
          </a:p>
        </p:txBody>
      </p:sp>
      <p:sp>
        <p:nvSpPr>
          <p:cNvPr id="4" name="Title 3"/>
          <p:cNvSpPr>
            <a:spLocks noGrp="1"/>
          </p:cNvSpPr>
          <p:nvPr>
            <p:ph type="title"/>
          </p:nvPr>
        </p:nvSpPr>
        <p:spPr/>
        <p:txBody>
          <a:bodyPr/>
          <a:lstStyle/>
          <a:p>
            <a:r>
              <a:rPr lang="en-IN" dirty="0"/>
              <a:t>GSTR-3B Dates</a:t>
            </a:r>
          </a:p>
        </p:txBody>
      </p:sp>
      <p:sp>
        <p:nvSpPr>
          <p:cNvPr id="5" name="Footer Placeholder 4"/>
          <p:cNvSpPr>
            <a:spLocks noGrp="1"/>
          </p:cNvSpPr>
          <p:nvPr>
            <p:ph type="ftr" sz="quarter" idx="3"/>
          </p:nvPr>
        </p:nvSpPr>
        <p:spPr/>
        <p:txBody>
          <a:bodyPr/>
          <a:lstStyle/>
          <a:p>
            <a:r>
              <a:rPr lang="en-IN"/>
              <a:t>National Academy of Customs, Indirect Taxes and Narcotics (NACIN)</a:t>
            </a:r>
            <a:endParaRPr lang="en-US" dirty="0"/>
          </a:p>
        </p:txBody>
      </p:sp>
    </p:spTree>
    <p:extLst>
      <p:ext uri="{BB962C8B-B14F-4D97-AF65-F5344CB8AC3E}">
        <p14:creationId xmlns:p14="http://schemas.microsoft.com/office/powerpoint/2010/main" val="3098972838"/>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85750" indent="-285750">
              <a:buFont typeface="Arial" panose="020B0604020202020204" pitchFamily="34" charset="0"/>
              <a:buChar char="•"/>
            </a:pPr>
            <a:r>
              <a:rPr lang="en-IN" sz="2400" dirty="0">
                <a:hlinkClick r:id="rId2"/>
              </a:rPr>
              <a:t>http://www.cbec.gov.in/resources//htdocs-cbec/gst/Notification-14-2018-central_tax-English.pdf</a:t>
            </a:r>
            <a:endParaRPr lang="en-IN" sz="2400" dirty="0"/>
          </a:p>
          <a:p>
            <a:pPr marL="285750" indent="-285750" algn="just">
              <a:buFont typeface="Arial" panose="020B0604020202020204" pitchFamily="34" charset="0"/>
              <a:buChar char="•"/>
            </a:pPr>
            <a:r>
              <a:rPr lang="en-IN" sz="2400" dirty="0"/>
              <a:t>In the CGST Rules, 2017,- (</a:t>
            </a:r>
            <a:r>
              <a:rPr lang="en-IN" sz="2400" dirty="0" err="1"/>
              <a:t>i</a:t>
            </a:r>
            <a:r>
              <a:rPr lang="en-IN" sz="2400" dirty="0"/>
              <a:t>) in rule 45 (1), after the words, “where such goods are sent directly to a job worker”, occurring at the end, the following shall be inserted, namely:- “, and where the goods are sent from one job worker to another job worker, the challan may be issued either by the principal or the job worker sending the goods to another job worker: </a:t>
            </a:r>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7</a:t>
            </a:fld>
            <a:endParaRPr lang="en-US">
              <a:solidFill>
                <a:prstClr val="black">
                  <a:tint val="75000"/>
                </a:prstClr>
              </a:solidFill>
            </a:endParaRPr>
          </a:p>
        </p:txBody>
      </p:sp>
      <p:sp>
        <p:nvSpPr>
          <p:cNvPr id="4" name="Title 3"/>
          <p:cNvSpPr>
            <a:spLocks noGrp="1"/>
          </p:cNvSpPr>
          <p:nvPr>
            <p:ph type="title"/>
          </p:nvPr>
        </p:nvSpPr>
        <p:spPr/>
        <p:txBody>
          <a:bodyPr/>
          <a:lstStyle/>
          <a:p>
            <a:r>
              <a:rPr lang="en-IN" dirty="0"/>
              <a:t>Amendment to CGST Rules, 2017</a:t>
            </a:r>
          </a:p>
        </p:txBody>
      </p:sp>
      <p:sp>
        <p:nvSpPr>
          <p:cNvPr id="5" name="Footer Placeholder 4"/>
          <p:cNvSpPr>
            <a:spLocks noGrp="1"/>
          </p:cNvSpPr>
          <p:nvPr>
            <p:ph type="ftr" sz="quarter" idx="3"/>
          </p:nvPr>
        </p:nvSpPr>
        <p:spPr/>
        <p:txBody>
          <a:bodyPr/>
          <a:lstStyle/>
          <a:p>
            <a:r>
              <a:rPr lang="en-IN"/>
              <a:t>National Academy of Customs, Indirect Taxes and Narcotics (NACIN)</a:t>
            </a:r>
            <a:endParaRPr lang="en-US" dirty="0"/>
          </a:p>
        </p:txBody>
      </p:sp>
    </p:spTree>
    <p:extLst>
      <p:ext uri="{BB962C8B-B14F-4D97-AF65-F5344CB8AC3E}">
        <p14:creationId xmlns:p14="http://schemas.microsoft.com/office/powerpoint/2010/main" val="2993355046"/>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85750" indent="-285750" algn="just">
              <a:buFont typeface="Arial" panose="020B0604020202020204" pitchFamily="34" charset="0"/>
              <a:buChar char="•"/>
            </a:pPr>
            <a:r>
              <a:rPr lang="en-IN" sz="2400" dirty="0"/>
              <a:t>Rule 45(1) of CGST Rules, 2017( Proviso inserted)</a:t>
            </a:r>
          </a:p>
          <a:p>
            <a:pPr marL="285750" indent="-285750" algn="just">
              <a:buFont typeface="Arial" panose="020B0604020202020204" pitchFamily="34" charset="0"/>
              <a:buChar char="•"/>
            </a:pPr>
            <a:r>
              <a:rPr lang="en-IN" sz="2400" dirty="0"/>
              <a:t>Provided that the challan issued by the principal may be endorsed by the job worker, indicating therein the quantity and description of goods where the goods are sent by one job worker to another or are returned to the principal: </a:t>
            </a:r>
          </a:p>
          <a:p>
            <a:pPr marL="285750" indent="-285750" algn="just">
              <a:buFont typeface="Arial" panose="020B0604020202020204" pitchFamily="34" charset="0"/>
              <a:buChar char="•"/>
            </a:pPr>
            <a:r>
              <a:rPr lang="en-IN" sz="2400" dirty="0"/>
              <a:t>Provided further that the challan endorsed by the job worker may be further endorsed by another job worker, indicating therein the quantity and description of goods where the goods are sent by one job worker to another or are returned to the principal.</a:t>
            </a:r>
          </a:p>
          <a:p>
            <a:pPr marL="285750" indent="-285750">
              <a:buFont typeface="Arial" panose="020B0604020202020204" pitchFamily="34" charset="0"/>
              <a:buChar char="•"/>
            </a:pPr>
            <a:endParaRPr lang="en-IN" sz="2400" dirty="0"/>
          </a:p>
          <a:p>
            <a:pPr marL="285750" indent="-285750">
              <a:buFont typeface="Arial" panose="020B0604020202020204" pitchFamily="34" charset="0"/>
              <a:buChar char="•"/>
            </a:pPr>
            <a:endParaRPr lang="en-IN" sz="2400" dirty="0"/>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8</a:t>
            </a:fld>
            <a:endParaRPr lang="en-US">
              <a:solidFill>
                <a:prstClr val="black">
                  <a:tint val="75000"/>
                </a:prstClr>
              </a:solidFill>
            </a:endParaRPr>
          </a:p>
        </p:txBody>
      </p:sp>
      <p:sp>
        <p:nvSpPr>
          <p:cNvPr id="4" name="Title 3"/>
          <p:cNvSpPr>
            <a:spLocks noGrp="1"/>
          </p:cNvSpPr>
          <p:nvPr>
            <p:ph type="title"/>
          </p:nvPr>
        </p:nvSpPr>
        <p:spPr/>
        <p:txBody>
          <a:bodyPr/>
          <a:lstStyle/>
          <a:p>
            <a:r>
              <a:rPr lang="en-IN" dirty="0"/>
              <a:t>Job Work Provisions</a:t>
            </a:r>
          </a:p>
        </p:txBody>
      </p:sp>
      <p:sp>
        <p:nvSpPr>
          <p:cNvPr id="5" name="Footer Placeholder 4"/>
          <p:cNvSpPr>
            <a:spLocks noGrp="1"/>
          </p:cNvSpPr>
          <p:nvPr>
            <p:ph type="ftr" sz="quarter" idx="3"/>
          </p:nvPr>
        </p:nvSpPr>
        <p:spPr/>
        <p:txBody>
          <a:bodyPr/>
          <a:lstStyle/>
          <a:p>
            <a:r>
              <a:rPr lang="en-IN"/>
              <a:t>National Academy of Customs, Indirect Taxes and Narcotics (NACIN)</a:t>
            </a:r>
            <a:endParaRPr lang="en-US" dirty="0"/>
          </a:p>
        </p:txBody>
      </p:sp>
    </p:spTree>
    <p:extLst>
      <p:ext uri="{BB962C8B-B14F-4D97-AF65-F5344CB8AC3E}">
        <p14:creationId xmlns:p14="http://schemas.microsoft.com/office/powerpoint/2010/main" val="3284940781"/>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85750" indent="-285750" algn="just">
              <a:buFont typeface="Arial" panose="020B0604020202020204" pitchFamily="34" charset="0"/>
              <a:buChar char="•"/>
            </a:pPr>
            <a:r>
              <a:rPr lang="en-IN" sz="2400" dirty="0"/>
              <a:t>Rule 125 of the CGST Rules, 2017</a:t>
            </a:r>
          </a:p>
          <a:p>
            <a:pPr marL="800100" lvl="1" indent="-285750" algn="just"/>
            <a:r>
              <a:rPr lang="en-IN" sz="2400" i="1" dirty="0"/>
              <a:t>Secretary to the Authority.- An officer not below the rank of </a:t>
            </a:r>
            <a:r>
              <a:rPr lang="en-IN" sz="2400" i="1" u="sng" dirty="0"/>
              <a:t>Additional Commissioner </a:t>
            </a:r>
            <a:r>
              <a:rPr lang="en-IN" sz="2400" i="1" dirty="0"/>
              <a:t>(working in the Directorate General of Safeguards) shall be the Secretary to the Authority</a:t>
            </a:r>
            <a:r>
              <a:rPr lang="en-IN" sz="2400" dirty="0"/>
              <a:t>.</a:t>
            </a:r>
          </a:p>
          <a:p>
            <a:pPr marL="285750" indent="-285750" algn="just">
              <a:buFont typeface="Arial" panose="020B0604020202020204" pitchFamily="34" charset="0"/>
              <a:buChar char="•"/>
            </a:pPr>
            <a:r>
              <a:rPr lang="en-IN" sz="2400" dirty="0"/>
              <a:t>Earlier it was ADG, Safeguards</a:t>
            </a:r>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9</a:t>
            </a:fld>
            <a:endParaRPr lang="en-US">
              <a:solidFill>
                <a:prstClr val="black">
                  <a:tint val="75000"/>
                </a:prstClr>
              </a:solidFill>
            </a:endParaRPr>
          </a:p>
        </p:txBody>
      </p:sp>
      <p:sp>
        <p:nvSpPr>
          <p:cNvPr id="4" name="Title 3"/>
          <p:cNvSpPr>
            <a:spLocks noGrp="1"/>
          </p:cNvSpPr>
          <p:nvPr>
            <p:ph type="title"/>
          </p:nvPr>
        </p:nvSpPr>
        <p:spPr/>
        <p:txBody>
          <a:bodyPr/>
          <a:lstStyle/>
          <a:p>
            <a:r>
              <a:rPr lang="en-IN" dirty="0"/>
              <a:t>Secretary to Anti-Profiteering Authority</a:t>
            </a:r>
          </a:p>
        </p:txBody>
      </p:sp>
      <p:sp>
        <p:nvSpPr>
          <p:cNvPr id="5" name="Footer Placeholder 4"/>
          <p:cNvSpPr>
            <a:spLocks noGrp="1"/>
          </p:cNvSpPr>
          <p:nvPr>
            <p:ph type="ftr" sz="quarter" idx="3"/>
          </p:nvPr>
        </p:nvSpPr>
        <p:spPr/>
        <p:txBody>
          <a:bodyPr/>
          <a:lstStyle/>
          <a:p>
            <a:r>
              <a:rPr lang="en-IN"/>
              <a:t>National Academy of Customs, Indirect Taxes and Narcotics (NACIN)</a:t>
            </a:r>
            <a:endParaRPr lang="en-US" dirty="0"/>
          </a:p>
        </p:txBody>
      </p:sp>
    </p:spTree>
    <p:extLst>
      <p:ext uri="{BB962C8B-B14F-4D97-AF65-F5344CB8AC3E}">
        <p14:creationId xmlns:p14="http://schemas.microsoft.com/office/powerpoint/2010/main" val="3953369793"/>
      </p:ext>
    </p:extLst>
  </p:cSld>
  <p:clrMapOvr>
    <a:masterClrMapping/>
  </p:clrMapOvr>
  <p:transition/>
</p:sld>
</file>

<file path=ppt/theme/theme1.xml><?xml version="1.0" encoding="utf-8"?>
<a:theme xmlns:a="http://schemas.openxmlformats.org/drawingml/2006/main" name="Theme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24878</TotalTime>
  <Words>2323</Words>
  <Application>Microsoft Office PowerPoint</Application>
  <PresentationFormat>On-screen Show (4:3)</PresentationFormat>
  <Paragraphs>201</Paragraphs>
  <Slides>29</Slides>
  <Notes>4</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29</vt:i4>
      </vt:variant>
    </vt:vector>
  </HeadingPairs>
  <TitlesOfParts>
    <vt:vector size="39" baseType="lpstr">
      <vt:lpstr>ＭＳ Ｐゴシック</vt:lpstr>
      <vt:lpstr>Arial</vt:lpstr>
      <vt:lpstr>Arial Black</vt:lpstr>
      <vt:lpstr>Berlin Sans FB Demi</vt:lpstr>
      <vt:lpstr>Calibri</vt:lpstr>
      <vt:lpstr>Cambria</vt:lpstr>
      <vt:lpstr>Century Gothic</vt:lpstr>
      <vt:lpstr>Courier New</vt:lpstr>
      <vt:lpstr>Wingdings</vt:lpstr>
      <vt:lpstr>Theme2</vt:lpstr>
      <vt:lpstr>GST Update  </vt:lpstr>
      <vt:lpstr>Background</vt:lpstr>
      <vt:lpstr>Notifications and Circulars</vt:lpstr>
      <vt:lpstr>IGST Refunds</vt:lpstr>
      <vt:lpstr>IGST Refunds (Contd)</vt:lpstr>
      <vt:lpstr>GSTR-3B Dates</vt:lpstr>
      <vt:lpstr>Amendment to CGST Rules, 2017</vt:lpstr>
      <vt:lpstr>Job Work Provisions</vt:lpstr>
      <vt:lpstr>Secretary to Anti-Profiteering Authority</vt:lpstr>
      <vt:lpstr>Change in Anti-Profiteering Provisions</vt:lpstr>
      <vt:lpstr>Change in Anti-Profiteering Provisions</vt:lpstr>
      <vt:lpstr>Interested Party in Anti Profiteering Provisions</vt:lpstr>
      <vt:lpstr>Extension of Exemption of payment of tax under Section 9(4) of CGST Act, 2017</vt:lpstr>
      <vt:lpstr>Imports of goods by EOUs</vt:lpstr>
      <vt:lpstr>PowerPoint Presentation</vt:lpstr>
      <vt:lpstr>E-Way Bill </vt:lpstr>
      <vt:lpstr>Rule 138D of CGST Rules amended</vt:lpstr>
      <vt:lpstr>PowerPoint Presentation</vt:lpstr>
      <vt:lpstr>Advisory for SEZs</vt:lpstr>
      <vt:lpstr>LEGAL UPDATES</vt:lpstr>
      <vt:lpstr>Challenge to the vires of second proviso to Section 140(1)</vt:lpstr>
      <vt:lpstr>Writ Seeking on inclusion of Petrol/Diesel under GST dismissed</vt:lpstr>
      <vt:lpstr>Writ Seeking on inclusion of Petrol/Diesel under GST dismissed (Contd)</vt:lpstr>
      <vt:lpstr>Systems should operate strictly in terms of Rules</vt:lpstr>
      <vt:lpstr>Systems should operate strictly in terms of Rules</vt:lpstr>
      <vt:lpstr>Acceptance of GST – TRAN 1</vt:lpstr>
      <vt:lpstr>Any ISSUES/ queries? </vt:lpstr>
      <vt:lpstr>Any ISSUES/ queries? </vt:lpstr>
      <vt:lpstr>   </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Devendra Singh</cp:lastModifiedBy>
  <cp:revision>1350</cp:revision>
  <dcterms:created xsi:type="dcterms:W3CDTF">2017-03-10T16:10:22Z</dcterms:created>
  <dcterms:modified xsi:type="dcterms:W3CDTF">2018-03-27T11:18:15Z</dcterms:modified>
</cp:coreProperties>
</file>