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25"/>
  </p:notesMasterIdLst>
  <p:handoutMasterIdLst>
    <p:handoutMasterId r:id="rId26"/>
  </p:handoutMasterIdLst>
  <p:sldIdLst>
    <p:sldId id="544" r:id="rId2"/>
    <p:sldId id="518" r:id="rId3"/>
    <p:sldId id="590" r:id="rId4"/>
    <p:sldId id="584" r:id="rId5"/>
    <p:sldId id="585" r:id="rId6"/>
    <p:sldId id="586" r:id="rId7"/>
    <p:sldId id="588" r:id="rId8"/>
    <p:sldId id="589" r:id="rId9"/>
    <p:sldId id="587" r:id="rId10"/>
    <p:sldId id="591" r:id="rId11"/>
    <p:sldId id="592" r:id="rId12"/>
    <p:sldId id="593" r:id="rId13"/>
    <p:sldId id="595" r:id="rId14"/>
    <p:sldId id="594" r:id="rId15"/>
    <p:sldId id="596" r:id="rId16"/>
    <p:sldId id="597" r:id="rId17"/>
    <p:sldId id="599" r:id="rId18"/>
    <p:sldId id="598" r:id="rId19"/>
    <p:sldId id="600" r:id="rId20"/>
    <p:sldId id="601" r:id="rId21"/>
    <p:sldId id="547" r:id="rId22"/>
    <p:sldId id="473" r:id="rId23"/>
    <p:sldId id="41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600CC"/>
    <a:srgbClr val="CA8014"/>
    <a:srgbClr val="F0DBC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9118" autoAdjust="0"/>
    <p:restoredTop sz="86410"/>
  </p:normalViewPr>
  <p:slideViewPr>
    <p:cSldViewPr snapToGrid="0">
      <p:cViewPr varScale="1">
        <p:scale>
          <a:sx n="63" d="100"/>
          <a:sy n="63" d="100"/>
        </p:scale>
        <p:origin x="-1362" y="-96"/>
      </p:cViewPr>
      <p:guideLst>
        <p:guide orient="horz" pos="2160"/>
        <p:guide pos="2880"/>
      </p:guideLst>
    </p:cSldViewPr>
  </p:slideViewPr>
  <p:outlineViewPr>
    <p:cViewPr>
      <p:scale>
        <a:sx n="33" d="100"/>
        <a:sy n="33" d="100"/>
      </p:scale>
      <p:origin x="0" y="-2304"/>
    </p:cViewPr>
  </p:outlineViewPr>
  <p:notesTextViewPr>
    <p:cViewPr>
      <p:scale>
        <a:sx n="1" d="1"/>
        <a:sy n="1" d="1"/>
      </p:scale>
      <p:origin x="0" y="0"/>
    </p:cViewPr>
  </p:notesTextViewPr>
  <p:notesViewPr>
    <p:cSldViewPr snapToGrid="0">
      <p:cViewPr>
        <p:scale>
          <a:sx n="100" d="100"/>
          <a:sy n="100" d="100"/>
        </p:scale>
        <p:origin x="1890" y="-1212"/>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CA3FCD-CB97-409F-9893-E48E45C2F1D2}" type="datetimeFigureOut">
              <a:rPr lang="en-US" smtClean="0"/>
              <a:pPr/>
              <a:t>9/10/2017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vbcbvcbvc</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67BBC56-7FFB-4A4C-9548-CD60C7200324}" type="slidenum">
              <a:rPr lang="en-US" smtClean="0"/>
              <a:pPr/>
              <a:t>‹#›</a:t>
            </a:fld>
            <a:endParaRPr lang="en-US"/>
          </a:p>
        </p:txBody>
      </p:sp>
    </p:spTree>
    <p:extLst>
      <p:ext uri="{BB962C8B-B14F-4D97-AF65-F5344CB8AC3E}">
        <p14:creationId xmlns="" xmlns:p14="http://schemas.microsoft.com/office/powerpoint/2010/main" val="932083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CDC7F6-6FC7-4961-BC25-8C40005BD9AB}" type="datetimeFigureOut">
              <a:rPr lang="en-IN" smtClean="0"/>
              <a:pPr/>
              <a:t>10-09-2017</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IN"/>
              <a:t>vbcbvcbvc</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1E5E4A-9CCB-41E2-A252-E47A68AB1551}" type="slidenum">
              <a:rPr lang="en-IN" smtClean="0"/>
              <a:pPr/>
              <a:t>‹#›</a:t>
            </a:fld>
            <a:endParaRPr lang="en-IN"/>
          </a:p>
        </p:txBody>
      </p:sp>
    </p:spTree>
    <p:extLst>
      <p:ext uri="{BB962C8B-B14F-4D97-AF65-F5344CB8AC3E}">
        <p14:creationId xmlns="" xmlns:p14="http://schemas.microsoft.com/office/powerpoint/2010/main" val="113223173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C1E5E4A-9CCB-41E2-A252-E47A68AB1551}" type="slidenum">
              <a:rPr lang="en-IN" smtClean="0"/>
              <a:pPr/>
              <a:t>1</a:t>
            </a:fld>
            <a:endParaRPr lang="en-IN"/>
          </a:p>
        </p:txBody>
      </p:sp>
    </p:spTree>
    <p:extLst>
      <p:ext uri="{BB962C8B-B14F-4D97-AF65-F5344CB8AC3E}">
        <p14:creationId xmlns="" xmlns:p14="http://schemas.microsoft.com/office/powerpoint/2010/main" val="522414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IN" dirty="0"/>
              <a:t>CST/VAT/CE/ST …all will be subsumed in GST; Electricity duty/ petroleum products…. Not subsumed;</a:t>
            </a:r>
            <a:r>
              <a:rPr lang="en-IN" baseline="0" dirty="0"/>
              <a:t> CGST/SGST/UTSGST/IGST</a:t>
            </a:r>
            <a:r>
              <a:rPr lang="en-IN" baseline="0" dirty="0" smtClean="0"/>
              <a:t>?; </a:t>
            </a:r>
            <a:endParaRPr lang="en-IN" dirty="0"/>
          </a:p>
        </p:txBody>
      </p:sp>
      <p:sp>
        <p:nvSpPr>
          <p:cNvPr id="4" name="Slide Number Placeholder 3"/>
          <p:cNvSpPr>
            <a:spLocks noGrp="1"/>
          </p:cNvSpPr>
          <p:nvPr>
            <p:ph type="sldNum" sz="quarter" idx="10"/>
          </p:nvPr>
        </p:nvSpPr>
        <p:spPr/>
        <p:txBody>
          <a:bodyPr/>
          <a:lstStyle/>
          <a:p>
            <a:fld id="{1C1E5E4A-9CCB-41E2-A252-E47A68AB1551}" type="slidenum">
              <a:rPr lang="en-IN" smtClean="0"/>
              <a:pPr/>
              <a:t>2</a:t>
            </a:fld>
            <a:endParaRPr lang="en-IN"/>
          </a:p>
        </p:txBody>
      </p:sp>
    </p:spTree>
    <p:extLst>
      <p:ext uri="{BB962C8B-B14F-4D97-AF65-F5344CB8AC3E}">
        <p14:creationId xmlns="" xmlns:p14="http://schemas.microsoft.com/office/powerpoint/2010/main" val="1002175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sz="1800" dirty="0">
              <a:latin typeface="Arial Black" pitchFamily="34" charset="0"/>
            </a:endParaRPr>
          </a:p>
        </p:txBody>
      </p:sp>
      <p:sp>
        <p:nvSpPr>
          <p:cNvPr id="4" name="Slide Number Placeholder 3"/>
          <p:cNvSpPr>
            <a:spLocks noGrp="1"/>
          </p:cNvSpPr>
          <p:nvPr>
            <p:ph type="sldNum" sz="quarter" idx="10"/>
          </p:nvPr>
        </p:nvSpPr>
        <p:spPr/>
        <p:txBody>
          <a:bodyPr/>
          <a:lstStyle/>
          <a:p>
            <a:fld id="{1C1E5E4A-9CCB-41E2-A252-E47A68AB1551}" type="slidenum">
              <a:rPr lang="en-IN" smtClean="0"/>
              <a:pPr/>
              <a:t>23</a:t>
            </a:fld>
            <a:endParaRPr lang="en-IN"/>
          </a:p>
        </p:txBody>
      </p:sp>
    </p:spTree>
    <p:extLst>
      <p:ext uri="{BB962C8B-B14F-4D97-AF65-F5344CB8AC3E}">
        <p14:creationId xmlns="" xmlns:p14="http://schemas.microsoft.com/office/powerpoint/2010/main" val="2170444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130429"/>
            <a:ext cx="7772400" cy="1470025"/>
          </a:xfrm>
        </p:spPr>
        <p:txBody>
          <a:bodyPr>
            <a:normAutofit/>
          </a:bodyPr>
          <a:lstStyle>
            <a:lvl1pPr algn="r">
              <a:defRPr sz="4500">
                <a:solidFill>
                  <a:schemeClr val="tx2"/>
                </a:solidFill>
                <a:latin typeface="Calibri"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2133600" y="3886200"/>
            <a:ext cx="6400800" cy="1752600"/>
          </a:xfrm>
          <a:prstGeom prst="rect">
            <a:avLst/>
          </a:prstGeom>
        </p:spPr>
        <p:txBody>
          <a:bodyPr/>
          <a:lstStyle>
            <a:lvl1pPr marL="0" indent="0" algn="r">
              <a:buNone/>
              <a:defRPr sz="2700">
                <a:solidFill>
                  <a:schemeClr val="tx1">
                    <a:tint val="75000"/>
                  </a:schemeClr>
                </a:solidFill>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n-US"/>
              <a:t>Click to edit Master subtitle style</a:t>
            </a:r>
            <a:endParaRPr lang="en-GB"/>
          </a:p>
        </p:txBody>
      </p:sp>
      <p:sp>
        <p:nvSpPr>
          <p:cNvPr id="5" name="Footer Placeholder 4"/>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Tree>
    <p:extLst>
      <p:ext uri="{BB962C8B-B14F-4D97-AF65-F5344CB8AC3E}">
        <p14:creationId xmlns="" xmlns:p14="http://schemas.microsoft.com/office/powerpoint/2010/main" val="209408094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600204"/>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10687826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lvl1pPr>
              <a:defRPr>
                <a:latin typeface="Calibri"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274642"/>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082268456"/>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400">
                <a:solidFill>
                  <a:schemeClr val="tx1"/>
                </a:solidFill>
                <a:latin typeface="Georgia" panose="02040502050405020303" pitchFamily="18" charset="0"/>
                <a:ea typeface="ＭＳ Ｐゴシック" panose="020B0600070205080204" pitchFamily="34" charset="-128"/>
              </a:defRPr>
            </a:lvl1pPr>
            <a:lvl2pPr marL="742950" indent="-285750">
              <a:defRPr sz="1400">
                <a:solidFill>
                  <a:schemeClr val="tx1"/>
                </a:solidFill>
                <a:latin typeface="Georgia" panose="02040502050405020303" pitchFamily="18" charset="0"/>
                <a:ea typeface="ＭＳ Ｐゴシック" panose="020B0600070205080204" pitchFamily="34" charset="-128"/>
              </a:defRPr>
            </a:lvl2pPr>
            <a:lvl3pPr marL="1143000" indent="-228600">
              <a:defRPr sz="1400">
                <a:solidFill>
                  <a:schemeClr val="tx1"/>
                </a:solidFill>
                <a:latin typeface="Georgia" panose="02040502050405020303" pitchFamily="18" charset="0"/>
                <a:ea typeface="ＭＳ Ｐゴシック" panose="020B0600070205080204" pitchFamily="34" charset="-128"/>
              </a:defRPr>
            </a:lvl3pPr>
            <a:lvl4pPr marL="1600200" indent="-228600">
              <a:defRPr sz="1400">
                <a:solidFill>
                  <a:schemeClr val="tx1"/>
                </a:solidFill>
                <a:latin typeface="Georgia" panose="02040502050405020303" pitchFamily="18" charset="0"/>
                <a:ea typeface="ＭＳ Ｐゴシック" panose="020B0600070205080204" pitchFamily="34" charset="-128"/>
              </a:defRPr>
            </a:lvl4pPr>
            <a:lvl5pPr marL="2057400" indent="-228600">
              <a:defRPr sz="14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9pPr>
          </a:lstStyle>
          <a:p>
            <a:pPr marL="0" marR="0" lvl="0" indent="0" algn="ctr" defTabSz="514350" rtl="0" eaLnBrk="0" fontAlgn="base" latinLnBrk="0" hangingPunct="0">
              <a:lnSpc>
                <a:spcPct val="100000"/>
              </a:lnSpc>
              <a:spcBef>
                <a:spcPct val="0"/>
              </a:spcBef>
              <a:spcAft>
                <a:spcPct val="0"/>
              </a:spcAft>
              <a:buClrTx/>
              <a:buSzTx/>
              <a:buFontTx/>
              <a:buNone/>
              <a:tabLst/>
              <a:defRPr/>
            </a:pPr>
            <a:endParaRPr kumimoji="0" lang="en-US" altLang="en-US" sz="2475"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3" name="Rectangle 3"/>
          <p:cNvSpPr>
            <a:spLocks noGrp="1" noChangeArrowheads="1"/>
          </p:cNvSpPr>
          <p:nvPr/>
        </p:nvSpPr>
        <p:spPr bwMode="auto">
          <a:xfrm>
            <a:off x="457200" y="1600206"/>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400">
                <a:solidFill>
                  <a:schemeClr val="tx1"/>
                </a:solidFill>
                <a:latin typeface="Georgia" panose="02040502050405020303" pitchFamily="18" charset="0"/>
                <a:ea typeface="ＭＳ Ｐゴシック" panose="020B0600070205080204" pitchFamily="34" charset="-128"/>
              </a:defRPr>
            </a:lvl1pPr>
            <a:lvl2pPr marL="742950" indent="-285750">
              <a:defRPr sz="1400">
                <a:solidFill>
                  <a:schemeClr val="tx1"/>
                </a:solidFill>
                <a:latin typeface="Georgia" panose="02040502050405020303" pitchFamily="18" charset="0"/>
                <a:ea typeface="ＭＳ Ｐゴシック" panose="020B0600070205080204" pitchFamily="34" charset="-128"/>
              </a:defRPr>
            </a:lvl2pPr>
            <a:lvl3pPr marL="1143000" indent="-228600">
              <a:defRPr sz="1400">
                <a:solidFill>
                  <a:schemeClr val="tx1"/>
                </a:solidFill>
                <a:latin typeface="Georgia" panose="02040502050405020303" pitchFamily="18" charset="0"/>
                <a:ea typeface="ＭＳ Ｐゴシック" panose="020B0600070205080204" pitchFamily="34" charset="-128"/>
              </a:defRPr>
            </a:lvl3pPr>
            <a:lvl4pPr marL="1600200" indent="-228600">
              <a:defRPr sz="1400">
                <a:solidFill>
                  <a:schemeClr val="tx1"/>
                </a:solidFill>
                <a:latin typeface="Georgia" panose="02040502050405020303" pitchFamily="18" charset="0"/>
                <a:ea typeface="ＭＳ Ｐゴシック" panose="020B0600070205080204" pitchFamily="34" charset="-128"/>
              </a:defRPr>
            </a:lvl4pPr>
            <a:lvl5pPr marL="2057400" indent="-228600">
              <a:defRPr sz="14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9pPr>
          </a:lstStyle>
          <a:p>
            <a:pPr marL="192881" marR="0" lvl="0" indent="-192881" algn="l" defTabSz="514350" rtl="0" eaLnBrk="0" fontAlgn="base" latinLnBrk="0" hangingPunct="0">
              <a:lnSpc>
                <a:spcPct val="100000"/>
              </a:lnSpc>
              <a:spcBef>
                <a:spcPct val="20000"/>
              </a:spcBef>
              <a:spcAft>
                <a:spcPct val="0"/>
              </a:spcAft>
              <a:buClrTx/>
              <a:buSzTx/>
              <a:buFontTx/>
              <a:buChar char="•"/>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 xmlns:p14="http://schemas.microsoft.com/office/powerpoint/2010/main" val="178853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4"/>
            <a:ext cx="8229600" cy="4525963"/>
          </a:xfrm>
          <a:prstGeom prst="rect">
            <a:avLst/>
          </a:prstGeom>
        </p:spPr>
        <p:txBody>
          <a:bodyPr/>
          <a:lstStyle>
            <a:lvl1pPr marL="0" indent="0">
              <a:buClr>
                <a:srgbClr val="0070C0"/>
              </a:buClr>
              <a:buFont typeface="Wingdings" panose="05000000000000000000" pitchFamily="2" charset="2"/>
              <a:buNone/>
              <a:defRPr/>
            </a:lvl1pPr>
            <a:lvl2pPr marL="514350" indent="-257175">
              <a:buClr>
                <a:srgbClr val="0070C0"/>
              </a:buClr>
              <a:buFont typeface="Arial" panose="020B0604020202020204" pitchFamily="34" charset="0"/>
              <a:buChar char="•"/>
              <a:defRPr/>
            </a:lvl2pPr>
            <a:lvl3pPr marL="642938" indent="-128588">
              <a:buClr>
                <a:srgbClr val="0070C0"/>
              </a:buClr>
              <a:buSzPct val="90000"/>
              <a:buFont typeface="Courier New" panose="02070309020205020404" pitchFamily="49" charset="0"/>
              <a:buChar char="o"/>
              <a:defRPr/>
            </a:lvl3pPr>
          </a:lstStyle>
          <a:p>
            <a:pPr lvl="0"/>
            <a:r>
              <a:rPr lang="en-GB" dirty="0"/>
              <a:t>Click</a:t>
            </a:r>
          </a:p>
          <a:p>
            <a:pPr lvl="0"/>
            <a:r>
              <a:rPr lang="en-GB" dirty="0"/>
              <a:t>	</a:t>
            </a: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
        <p:nvSpPr>
          <p:cNvPr id="14" name="Title Placeholder 1"/>
          <p:cNvSpPr>
            <a:spLocks noGrp="1"/>
          </p:cNvSpPr>
          <p:nvPr>
            <p:ph type="title"/>
          </p:nvPr>
        </p:nvSpPr>
        <p:spPr>
          <a:xfrm>
            <a:off x="2057401" y="115094"/>
            <a:ext cx="6066692" cy="1027906"/>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16" name="Footer Placeholder 4"/>
          <p:cNvSpPr>
            <a:spLocks noGrp="1"/>
          </p:cNvSpPr>
          <p:nvPr>
            <p:ph type="ftr" sz="quarter" idx="3"/>
          </p:nvPr>
        </p:nvSpPr>
        <p:spPr>
          <a:xfrm>
            <a:off x="1" y="6369233"/>
            <a:ext cx="9144000" cy="491737"/>
          </a:xfrm>
          <a:prstGeom prst="rect">
            <a:avLst/>
          </a:prstGeom>
          <a:solidFill>
            <a:schemeClr val="bg1">
              <a:lumMod val="75000"/>
            </a:schemeClr>
          </a:solidFill>
          <a:ln>
            <a:noFill/>
          </a:ln>
        </p:spPr>
        <p:txBody>
          <a:bodyPr vert="horz" lIns="91440" tIns="45720" rIns="91440" bIns="45720" rtlCol="0" anchor="ctr"/>
          <a:lstStyle>
            <a:lvl1pPr algn="ctr">
              <a:defRPr sz="1600" b="1" spc="225">
                <a:solidFill>
                  <a:schemeClr val="tx2"/>
                </a:solidFill>
                <a:latin typeface="Century Gothic" panose="020B0502020202020204" pitchFamily="34" charset="0"/>
              </a:defRPr>
            </a:lvl1pPr>
          </a:lstStyle>
          <a:p>
            <a:r>
              <a:rPr lang="en-IN"/>
              <a:t>National Academy of Customs, Indirect Taxes and Narcotics (NACIN)</a:t>
            </a:r>
            <a:endParaRPr lang="en-US" dirty="0"/>
          </a:p>
        </p:txBody>
      </p:sp>
    </p:spTree>
    <p:extLst>
      <p:ext uri="{BB962C8B-B14F-4D97-AF65-F5344CB8AC3E}">
        <p14:creationId xmlns="" xmlns:p14="http://schemas.microsoft.com/office/powerpoint/2010/main" val="257778814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2250" b="1" cap="all">
                <a:latin typeface="Calibri"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1125">
                <a:solidFill>
                  <a:schemeClr val="tx1">
                    <a:tint val="7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
        <p:nvSpPr>
          <p:cNvPr id="7" name="Title Placeholder 1"/>
          <p:cNvSpPr txBox="1">
            <a:spLocks/>
          </p:cNvSpPr>
          <p:nvPr userDrawn="1"/>
        </p:nvSpPr>
        <p:spPr>
          <a:xfrm>
            <a:off x="2057401" y="115094"/>
            <a:ext cx="6066692" cy="1027906"/>
          </a:xfrm>
          <a:prstGeom prst="rect">
            <a:avLst/>
          </a:prstGeom>
        </p:spPr>
        <p:txBody>
          <a:bodyPr vert="horz" lIns="68580" tIns="34290" rIns="68580" bIns="34290" rtlCol="0" anchor="ctr">
            <a:normAutofit/>
          </a:bodyPr>
          <a:lstStyle>
            <a:lvl1pPr algn="ctr" defTabSz="685800" rtl="0" eaLnBrk="1" latinLnBrk="0" hangingPunct="1">
              <a:spcBef>
                <a:spcPct val="0"/>
              </a:spcBef>
              <a:buNone/>
              <a:defRPr sz="4000" kern="1200">
                <a:solidFill>
                  <a:schemeClr val="tx2"/>
                </a:solidFill>
                <a:latin typeface="Calibri" pitchFamily="34" charset="0"/>
                <a:ea typeface="+mj-ea"/>
                <a:cs typeface="+mj-cs"/>
              </a:defRPr>
            </a:lvl1pPr>
          </a:lstStyle>
          <a:p>
            <a:r>
              <a:rPr lang="en-US" sz="3000"/>
              <a:t>Click to edit Master title style</a:t>
            </a:r>
            <a:endParaRPr lang="en-GB" sz="3000" dirty="0"/>
          </a:p>
        </p:txBody>
      </p:sp>
    </p:spTree>
    <p:extLst>
      <p:ext uri="{BB962C8B-B14F-4D97-AF65-F5344CB8AC3E}">
        <p14:creationId xmlns="" xmlns:p14="http://schemas.microsoft.com/office/powerpoint/2010/main" val="200291769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Content Placeholder 2"/>
          <p:cNvSpPr>
            <a:spLocks noGrp="1"/>
          </p:cNvSpPr>
          <p:nvPr>
            <p:ph sz="half" idx="1"/>
          </p:nvPr>
        </p:nvSpPr>
        <p:spPr>
          <a:xfrm>
            <a:off x="457200" y="1600204"/>
            <a:ext cx="4038600" cy="4525963"/>
          </a:xfrm>
          <a:prstGeom prst="rect">
            <a:avLst/>
          </a:prstGeo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4"/>
            <a:ext cx="4038600" cy="4525963"/>
          </a:xfrm>
          <a:prstGeom prst="rect">
            <a:avLst/>
          </a:prstGeo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415789928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535113"/>
            <a:ext cx="4041775" cy="639762"/>
          </a:xfrm>
          <a:prstGeom prst="rect">
            <a:avLst/>
          </a:prstGeo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a:prstGeom prst="rect">
            <a:avLst/>
          </a:prstGeo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9" name="Slide Number Placeholder 8"/>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44504097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Date Placeholder 2"/>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5" name="Slide Number Placeholder 4"/>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93834252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4" name="Slide Number Placeholder 3"/>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49080320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125" b="1">
                <a:latin typeface="Calibri"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3575050" y="273054"/>
            <a:ext cx="5111750" cy="5853113"/>
          </a:xfrm>
          <a:prstGeom prst="rect">
            <a:avLst/>
          </a:prstGeo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435103"/>
            <a:ext cx="3008313" cy="4691063"/>
          </a:xfrm>
          <a:prstGeom prst="rect">
            <a:avLst/>
          </a:prstGeo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21376324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125" b="1">
                <a:latin typeface="Calibri" pitchFamily="34" charset="0"/>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endParaRPr lang="en-GB"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IN">
                <a:solidFill>
                  <a:prstClr val="black">
                    <a:tint val="75000"/>
                  </a:prstClr>
                </a:solidFill>
              </a:rPr>
              <a:t>National Academy of Customs, Indirect Taxes and Narcotics (NACIN)</a:t>
            </a:r>
            <a:endParaRPr lang="en-US">
              <a:solidFill>
                <a:prstClr val="black">
                  <a:tint val="75000"/>
                </a:prstClr>
              </a:solidFill>
            </a:endParaRPr>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79978663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57401" y="115094"/>
            <a:ext cx="6066692" cy="1027906"/>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5" name="Footer Placeholder 4"/>
          <p:cNvSpPr>
            <a:spLocks noGrp="1"/>
          </p:cNvSpPr>
          <p:nvPr>
            <p:ph type="ftr" sz="quarter" idx="3"/>
          </p:nvPr>
        </p:nvSpPr>
        <p:spPr>
          <a:xfrm>
            <a:off x="1" y="6426558"/>
            <a:ext cx="9144000" cy="447291"/>
          </a:xfrm>
          <a:prstGeom prst="rect">
            <a:avLst/>
          </a:prstGeom>
          <a:solidFill>
            <a:schemeClr val="bg1">
              <a:lumMod val="75000"/>
            </a:schemeClr>
          </a:solidFill>
          <a:ln>
            <a:noFill/>
          </a:ln>
        </p:spPr>
        <p:txBody>
          <a:bodyPr vert="horz" lIns="91440" tIns="45720" rIns="91440" bIns="45720" rtlCol="0" anchor="ctr"/>
          <a:lstStyle>
            <a:lvl1pPr algn="ctr">
              <a:defRPr sz="1600" b="1" spc="225">
                <a:solidFill>
                  <a:schemeClr val="tx2"/>
                </a:solidFill>
                <a:latin typeface="Century Gothic" panose="020B0502020202020204" pitchFamily="34" charset="0"/>
              </a:defRPr>
            </a:lvl1pPr>
          </a:lstStyle>
          <a:p>
            <a:r>
              <a:rPr lang="en-IN"/>
              <a:t>National Academy of Customs, Indirect Taxes and Narcotics (NACIN)</a:t>
            </a:r>
            <a:endParaRPr lang="en-US" dirty="0"/>
          </a:p>
        </p:txBody>
      </p:sp>
      <p:pic>
        <p:nvPicPr>
          <p:cNvPr id="7" name="Picture 6"/>
          <p:cNvPicPr>
            <a:picLocks noChangeAspect="1"/>
          </p:cNvPicPr>
          <p:nvPr userDrawn="1"/>
        </p:nvPicPr>
        <p:blipFill>
          <a:blip r:embed="rId14" cstate="print">
            <a:extLst>
              <a:ext uri="{28A0092B-C50C-407E-A947-70E740481C1C}">
                <a14:useLocalDpi xmlns="" xmlns:a14="http://schemas.microsoft.com/office/drawing/2010/main" val="0"/>
              </a:ext>
            </a:extLst>
          </a:blip>
          <a:stretch>
            <a:fillRect/>
          </a:stretch>
        </p:blipFill>
        <p:spPr>
          <a:xfrm>
            <a:off x="0" y="8322"/>
            <a:ext cx="2065437" cy="1021988"/>
          </a:xfrm>
          <a:prstGeom prst="rect">
            <a:avLst/>
          </a:prstGeom>
        </p:spPr>
      </p:pic>
      <p:pic>
        <p:nvPicPr>
          <p:cNvPr id="8" name="Picture 7" descr="Image result for cbec logo"/>
          <p:cNvPicPr/>
          <p:nvPr userDrawn="1"/>
        </p:nvPicPr>
        <p:blipFill>
          <a:blip r:embed="rId15" cstate="print"/>
          <a:stretch>
            <a:fillRect/>
          </a:stretch>
        </p:blipFill>
        <p:spPr bwMode="auto">
          <a:xfrm>
            <a:off x="8023538" y="13712"/>
            <a:ext cx="1120463" cy="1129288"/>
          </a:xfrm>
          <a:prstGeom prst="rect">
            <a:avLst/>
          </a:prstGeom>
          <a:solidFill>
            <a:schemeClr val="accent1">
              <a:lumMod val="60000"/>
              <a:lumOff val="40000"/>
              <a:alpha val="53000"/>
            </a:schemeClr>
          </a:solidFill>
          <a:ln>
            <a:noFill/>
          </a:ln>
        </p:spPr>
      </p:pic>
    </p:spTree>
    <p:extLst>
      <p:ext uri="{BB962C8B-B14F-4D97-AF65-F5344CB8AC3E}">
        <p14:creationId xmlns="" xmlns:p14="http://schemas.microsoft.com/office/powerpoint/2010/main" val="3623863309"/>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transition/>
  <p:hf hdr="0" dt="0"/>
  <p:txStyles>
    <p:titleStyle>
      <a:lvl1pPr algn="ctr" defTabSz="514350" rtl="0" eaLnBrk="1" latinLnBrk="0" hangingPunct="1">
        <a:spcBef>
          <a:spcPct val="0"/>
        </a:spcBef>
        <a:buNone/>
        <a:defRPr sz="3000" b="1" kern="1200">
          <a:solidFill>
            <a:schemeClr val="tx2"/>
          </a:solidFill>
          <a:latin typeface="Calibri" pitchFamily="34" charset="0"/>
          <a:ea typeface="+mj-ea"/>
          <a:cs typeface="+mj-cs"/>
        </a:defRPr>
      </a:lvl1pPr>
    </p:titleStyle>
    <p:bodyStyle>
      <a:lvl1pPr marL="192881" indent="-192881" algn="l" defTabSz="514350" rtl="0" eaLnBrk="1" latinLnBrk="0" hangingPunct="1">
        <a:spcBef>
          <a:spcPct val="20000"/>
        </a:spcBef>
        <a:buFont typeface="Arial" pitchFamily="34" charset="0"/>
        <a:buChar char="•"/>
        <a:defRPr sz="1800" kern="1200">
          <a:solidFill>
            <a:schemeClr val="tx1"/>
          </a:solidFill>
          <a:latin typeface="Calibri" pitchFamily="34" charset="0"/>
          <a:ea typeface="+mn-ea"/>
          <a:cs typeface="+mn-cs"/>
        </a:defRPr>
      </a:lvl1pPr>
      <a:lvl2pPr marL="417910" indent="-160735" algn="l" defTabSz="514350" rtl="0" eaLnBrk="1" latinLnBrk="0" hangingPunct="1">
        <a:spcBef>
          <a:spcPct val="20000"/>
        </a:spcBef>
        <a:buFont typeface="Arial" pitchFamily="34" charset="0"/>
        <a:buChar char="–"/>
        <a:defRPr sz="1575" kern="1200">
          <a:solidFill>
            <a:schemeClr val="tx1"/>
          </a:solidFill>
          <a:latin typeface="Calibri" pitchFamily="34" charset="0"/>
          <a:ea typeface="+mn-ea"/>
          <a:cs typeface="+mn-cs"/>
        </a:defRPr>
      </a:lvl2pPr>
      <a:lvl3pPr marL="642938" indent="-128588" algn="l" defTabSz="514350" rtl="0" eaLnBrk="1" latinLnBrk="0" hangingPunct="1">
        <a:spcBef>
          <a:spcPct val="20000"/>
        </a:spcBef>
        <a:buFont typeface="Arial" pitchFamily="34" charset="0"/>
        <a:buChar char="•"/>
        <a:defRPr sz="1350" kern="1200">
          <a:solidFill>
            <a:schemeClr val="tx1"/>
          </a:solidFill>
          <a:latin typeface="Calibri" pitchFamily="34" charset="0"/>
          <a:ea typeface="+mn-ea"/>
          <a:cs typeface="+mn-cs"/>
        </a:defRPr>
      </a:lvl3pPr>
      <a:lvl4pPr marL="900113" indent="-128588" algn="l" defTabSz="514350" rtl="0" eaLnBrk="1" latinLnBrk="0" hangingPunct="1">
        <a:spcBef>
          <a:spcPct val="20000"/>
        </a:spcBef>
        <a:buFont typeface="Arial" pitchFamily="34" charset="0"/>
        <a:buChar char="–"/>
        <a:defRPr sz="1125" kern="1200">
          <a:solidFill>
            <a:schemeClr val="tx1"/>
          </a:solidFill>
          <a:latin typeface="Calibri" pitchFamily="34" charset="0"/>
          <a:ea typeface="+mn-ea"/>
          <a:cs typeface="+mn-cs"/>
        </a:defRPr>
      </a:lvl4pPr>
      <a:lvl5pPr marL="1157288" indent="-128588" algn="l" defTabSz="514350" rtl="0" eaLnBrk="1" latinLnBrk="0" hangingPunct="1">
        <a:spcBef>
          <a:spcPct val="20000"/>
        </a:spcBef>
        <a:buFont typeface="Arial" pitchFamily="34" charset="0"/>
        <a:buChar char="»"/>
        <a:defRPr sz="1125" kern="1200">
          <a:solidFill>
            <a:schemeClr val="tx1"/>
          </a:solidFill>
          <a:latin typeface="Calibri" pitchFamily="34" charset="0"/>
          <a:ea typeface="+mn-ea"/>
          <a:cs typeface="+mn-cs"/>
        </a:defRPr>
      </a:lvl5pPr>
      <a:lvl6pPr marL="141446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63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81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98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cbec.gov.in/resources/htdocs-cbec/gst/Increase-rate-compensation-Cess-specified-motor-vehcile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cbec.gov.in/resources/htdocs-cbec/gst/List-Goods-where-changes-been-recommended-GST-Council.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cbec.gov.in/resources/htdocs-cbec/customs/cs-circulars/cs-circulars-2017/circ36-2017cs-revised.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cbec-gst.gov.in/cbec-mitra.html" TargetMode="External"/><Relationship Id="rId2" Type="http://schemas.openxmlformats.org/officeDocument/2006/relationships/hyperlink" Target="https://cbec-gst.gov.in/" TargetMode="External"/><Relationship Id="rId1" Type="http://schemas.openxmlformats.org/officeDocument/2006/relationships/slideLayout" Target="../slideLayouts/slideLayout2.xml"/><Relationship Id="rId5" Type="http://schemas.openxmlformats.org/officeDocument/2006/relationships/hyperlink" Target="mailto:helpdesk@gst.gov.in" TargetMode="External"/><Relationship Id="rId4" Type="http://schemas.openxmlformats.org/officeDocument/2006/relationships/hyperlink" Target="mailto:cbecmitra.helpdesk@icegate.gov.in"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witter.com/askGSTech" TargetMode="External"/><Relationship Id="rId2" Type="http://schemas.openxmlformats.org/officeDocument/2006/relationships/hyperlink" Target="https://twitter.com/askGST_GoI" TargetMode="External"/><Relationship Id="rId1" Type="http://schemas.openxmlformats.org/officeDocument/2006/relationships/slideLayout" Target="../slideLayouts/slideLayout2.xml"/><Relationship Id="rId4" Type="http://schemas.openxmlformats.org/officeDocument/2006/relationships/hyperlink" Target="https://twitter.com/GSTNACIN"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pib.nic.in/newsite/PrintRelease.aspx?relid=17064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IN" dirty="0">
                <a:solidFill>
                  <a:prstClr val="black">
                    <a:tint val="75000"/>
                  </a:prstClr>
                </a:solidFill>
              </a:rPr>
              <a:t>National Academy of Customs, Indirect Taxes and Narcotics (NACIN)</a:t>
            </a:r>
            <a:endParaRPr lang="en-US" dirty="0">
              <a:solidFill>
                <a:prstClr val="black">
                  <a:tint val="75000"/>
                </a:prstClr>
              </a:solidFill>
            </a:endParaRPr>
          </a:p>
        </p:txBody>
      </p:sp>
      <p:sp>
        <p:nvSpPr>
          <p:cNvPr id="6" name="Title 5"/>
          <p:cNvSpPr>
            <a:spLocks noGrp="1"/>
          </p:cNvSpPr>
          <p:nvPr>
            <p:ph type="ctrTitle"/>
          </p:nvPr>
        </p:nvSpPr>
        <p:spPr>
          <a:xfrm>
            <a:off x="762000" y="1579419"/>
            <a:ext cx="7772400" cy="2154412"/>
          </a:xfrm>
        </p:spPr>
        <p:txBody>
          <a:bodyPr>
            <a:noAutofit/>
          </a:bodyPr>
          <a:lstStyle/>
          <a:p>
            <a:pPr algn="ctr"/>
            <a:r>
              <a:rPr lang="en-IN" sz="4950" dirty="0">
                <a:cs typeface="Calibri" panose="020F0502020204030204" pitchFamily="34" charset="0"/>
              </a:rPr>
              <a:t>GST Update </a:t>
            </a:r>
            <a:br>
              <a:rPr lang="en-IN" sz="4950" dirty="0">
                <a:cs typeface="Calibri" panose="020F0502020204030204" pitchFamily="34" charset="0"/>
              </a:rPr>
            </a:br>
            <a:endParaRPr lang="en-IN" sz="2800" b="0" dirty="0">
              <a:cs typeface="Calibri" panose="020F0502020204030204" pitchFamily="34" charset="0"/>
            </a:endParaRPr>
          </a:p>
        </p:txBody>
      </p:sp>
      <p:sp>
        <p:nvSpPr>
          <p:cNvPr id="7" name="Subtitle 6"/>
          <p:cNvSpPr>
            <a:spLocks noGrp="1"/>
          </p:cNvSpPr>
          <p:nvPr>
            <p:ph type="subTitle" idx="1"/>
          </p:nvPr>
        </p:nvSpPr>
        <p:spPr>
          <a:xfrm>
            <a:off x="1838960" y="3398520"/>
            <a:ext cx="5760720" cy="1203960"/>
          </a:xfrm>
          <a:prstGeom prst="rect">
            <a:avLst/>
          </a:prstGeom>
        </p:spPr>
        <p:txBody>
          <a:bodyPr>
            <a:normAutofit fontScale="85000" lnSpcReduction="20000"/>
          </a:bodyPr>
          <a:lstStyle/>
          <a:p>
            <a:endParaRPr lang="en-IN" sz="3200" dirty="0">
              <a:cs typeface="Calibri" panose="020F0502020204030204" pitchFamily="34" charset="0"/>
            </a:endParaRPr>
          </a:p>
          <a:p>
            <a:pPr algn="ctr"/>
            <a:r>
              <a:rPr lang="en-IN" sz="2800" dirty="0">
                <a:cs typeface="Calibri" panose="020F0502020204030204" pitchFamily="34" charset="0"/>
              </a:rPr>
              <a:t>Weekly Update </a:t>
            </a:r>
          </a:p>
          <a:p>
            <a:pPr algn="ctr"/>
            <a:r>
              <a:rPr lang="en-IN" sz="2800" dirty="0" smtClean="0">
                <a:cs typeface="Calibri" panose="020F0502020204030204" pitchFamily="34" charset="0"/>
              </a:rPr>
              <a:t>09.09.2017 </a:t>
            </a:r>
            <a:endParaRPr lang="en-IN" sz="2800" dirty="0">
              <a:solidFill>
                <a:schemeClr val="tx1"/>
              </a:solidFill>
              <a:cs typeface="Calibri" panose="020F0502020204030204" pitchFamily="34" charset="0"/>
            </a:endParaRPr>
          </a:p>
        </p:txBody>
      </p:sp>
      <p:sp>
        <p:nvSpPr>
          <p:cNvPr id="5" name="Slide Number Placeholder 4"/>
          <p:cNvSpPr>
            <a:spLocks noGrp="1"/>
          </p:cNvSpPr>
          <p:nvPr>
            <p:ph type="sldNum" sz="quarter" idx="4294967295"/>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1</a:t>
            </a:fld>
            <a:endParaRPr lang="en-US">
              <a:solidFill>
                <a:prstClr val="black">
                  <a:tint val="75000"/>
                </a:prstClr>
              </a:solidFill>
            </a:endParaRPr>
          </a:p>
        </p:txBody>
      </p:sp>
    </p:spTree>
    <p:extLst>
      <p:ext uri="{BB962C8B-B14F-4D97-AF65-F5344CB8AC3E}">
        <p14:creationId xmlns="" xmlns:p14="http://schemas.microsoft.com/office/powerpoint/2010/main" val="3667408956"/>
      </p:ext>
    </p:extLst>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602167"/>
          </a:xfrm>
        </p:spPr>
        <p:txBody>
          <a:bodyPr/>
          <a:lstStyle/>
          <a:p>
            <a:pPr marL="285750" indent="-285750" algn="just">
              <a:buFont typeface="Arial" panose="020B0604020202020204" pitchFamily="34" charset="0"/>
              <a:buChar char="•"/>
            </a:pPr>
            <a:r>
              <a:rPr lang="en-IN" sz="2400" dirty="0" smtClean="0"/>
              <a:t>Presently</a:t>
            </a:r>
            <a:r>
              <a:rPr lang="en-IN" sz="2400" dirty="0"/>
              <a:t>, a job worker making inter-State taxable supply of job work service is not eligible for threshold exemption of </a:t>
            </a:r>
            <a:r>
              <a:rPr lang="en-IN" sz="2400" dirty="0" err="1"/>
              <a:t>Rs</a:t>
            </a:r>
            <a:r>
              <a:rPr lang="en-IN" sz="2400" dirty="0"/>
              <a:t>. 20 lacs (</a:t>
            </a:r>
            <a:r>
              <a:rPr lang="en-IN" sz="2400" dirty="0" smtClean="0"/>
              <a:t>Rs.10 </a:t>
            </a:r>
            <a:r>
              <a:rPr lang="en-IN" sz="2400" dirty="0"/>
              <a:t>lacs in special category states except </a:t>
            </a:r>
            <a:r>
              <a:rPr lang="en-IN" sz="2400" dirty="0" smtClean="0"/>
              <a:t>J&amp;K</a:t>
            </a:r>
            <a:r>
              <a:rPr lang="en-IN" sz="2400" dirty="0"/>
              <a:t>) and is liable for registration.  </a:t>
            </a:r>
            <a:endParaRPr lang="en-IN" sz="2400" dirty="0" smtClean="0"/>
          </a:p>
          <a:p>
            <a:pPr marL="285750" indent="-285750" algn="just">
              <a:buFont typeface="Arial" panose="020B0604020202020204" pitchFamily="34" charset="0"/>
              <a:buChar char="•"/>
            </a:pPr>
            <a:r>
              <a:rPr lang="en-IN" sz="2400" dirty="0" smtClean="0"/>
              <a:t>It </a:t>
            </a:r>
            <a:r>
              <a:rPr lang="en-IN" sz="2400" dirty="0"/>
              <a:t>has been decided to exempt those job workers from obtaining registration who are making inter-State taxable supply of job work service to a registered person as long as the goods move under the cover of an e-way bill, irrespective of the value of the consignment. This exemption will not be available to job work in relation to jewellery, goldsmiths’ and silversmiths’ wares as covered under Chapter 71 which do not require e-way bill.</a:t>
            </a:r>
          </a:p>
          <a:p>
            <a:pPr algn="just"/>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10</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Relaxation of registration to job-workers making inter-state supplies</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158079166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4"/>
            <a:ext cx="8382000" cy="4525963"/>
          </a:xfrm>
        </p:spPr>
        <p:txBody>
          <a:bodyPr/>
          <a:lstStyle/>
          <a:p>
            <a:pPr marL="457200" indent="-457200" algn="just">
              <a:buFont typeface="Arial" panose="020B0604020202020204" pitchFamily="34" charset="0"/>
              <a:buChar char="•"/>
            </a:pPr>
            <a:r>
              <a:rPr lang="en-IN" sz="2400" dirty="0">
                <a:hlinkClick r:id="rId2"/>
              </a:rPr>
              <a:t>http://www.cbec.gov.in/resources//</a:t>
            </a:r>
            <a:r>
              <a:rPr lang="en-IN" sz="2400" dirty="0" smtClean="0">
                <a:hlinkClick r:id="rId2"/>
              </a:rPr>
              <a:t>htdocs-cbec/gst/Increase-rate-compensation-Cess-specified-motor-vehciles.pdf</a:t>
            </a:r>
            <a:endParaRPr lang="en-IN" sz="2400" dirty="0" smtClean="0"/>
          </a:p>
          <a:p>
            <a:pPr marL="457200" indent="-457200" algn="just">
              <a:buFont typeface="Arial" panose="020B0604020202020204" pitchFamily="34" charset="0"/>
              <a:buChar char="•"/>
            </a:pPr>
            <a:r>
              <a:rPr lang="en-IN" sz="2400" dirty="0" smtClean="0"/>
              <a:t>Increase in compensation cess announced earlier has now been limited only to three categories; Cess in all other categories remains unchanged</a:t>
            </a:r>
          </a:p>
          <a:p>
            <a:pPr marL="971550" lvl="1" indent="-457200" algn="just">
              <a:buFont typeface="Wingdings" pitchFamily="2" charset="2"/>
              <a:buChar char="Ø"/>
            </a:pPr>
            <a:r>
              <a:rPr lang="en-IN" sz="2400" dirty="0" smtClean="0"/>
              <a:t>Mid-Segment </a:t>
            </a:r>
            <a:r>
              <a:rPr lang="en-IN" sz="2400" dirty="0"/>
              <a:t>Cars (engine &lt; 1500 cc) </a:t>
            </a:r>
            <a:r>
              <a:rPr lang="en-IN" sz="2400" dirty="0" smtClean="0"/>
              <a:t>8703 .…15</a:t>
            </a:r>
            <a:r>
              <a:rPr lang="en-IN" sz="2400" dirty="0"/>
              <a:t>% </a:t>
            </a:r>
            <a:r>
              <a:rPr lang="en-IN" sz="2400" dirty="0" smtClean="0"/>
              <a:t> to 17</a:t>
            </a:r>
            <a:r>
              <a:rPr lang="en-IN" sz="2400" dirty="0"/>
              <a:t>% </a:t>
            </a:r>
            <a:endParaRPr lang="en-IN" sz="2400" dirty="0" smtClean="0"/>
          </a:p>
          <a:p>
            <a:pPr marL="971550" lvl="1" indent="-457200" algn="just">
              <a:buFont typeface="Wingdings" pitchFamily="2" charset="2"/>
              <a:buChar char="Ø"/>
            </a:pPr>
            <a:r>
              <a:rPr lang="en-IN" sz="2400" dirty="0" smtClean="0"/>
              <a:t>Large </a:t>
            </a:r>
            <a:r>
              <a:rPr lang="en-IN" sz="2400" dirty="0"/>
              <a:t>Cars (engine &gt; 1500 cc) 8703 </a:t>
            </a:r>
            <a:r>
              <a:rPr lang="en-IN" sz="2400" dirty="0" smtClean="0"/>
              <a:t>……….. 15</a:t>
            </a:r>
            <a:r>
              <a:rPr lang="en-IN" sz="2400" dirty="0"/>
              <a:t>% </a:t>
            </a:r>
            <a:r>
              <a:rPr lang="en-IN" sz="2400" dirty="0" smtClean="0"/>
              <a:t> to 20%</a:t>
            </a:r>
          </a:p>
          <a:p>
            <a:pPr marL="971550" lvl="1" indent="-457200" algn="just">
              <a:buFont typeface="Wingdings" pitchFamily="2" charset="2"/>
              <a:buChar char="Ø"/>
            </a:pPr>
            <a:r>
              <a:rPr lang="en-IN" sz="2400" dirty="0" smtClean="0"/>
              <a:t>Sports </a:t>
            </a:r>
            <a:r>
              <a:rPr lang="en-IN" sz="2400" dirty="0"/>
              <a:t>Utility Vehicles (length &gt; 4m ; engine &gt; 1500 cc; ground clearance &gt; 170 mm) </a:t>
            </a:r>
            <a:r>
              <a:rPr lang="en-IN" sz="2400" dirty="0" smtClean="0"/>
              <a:t>8703 ……..  </a:t>
            </a:r>
            <a:r>
              <a:rPr lang="en-IN" sz="2400" dirty="0"/>
              <a:t>15% </a:t>
            </a:r>
            <a:r>
              <a:rPr lang="en-IN" sz="2400" dirty="0" smtClean="0"/>
              <a:t> to  22</a:t>
            </a:r>
            <a:r>
              <a:rPr lang="en-IN" sz="2400" dirty="0"/>
              <a:t>% </a:t>
            </a:r>
            <a:endParaRPr lang="en-IN" sz="2400" dirty="0" smtClean="0"/>
          </a:p>
          <a:p>
            <a:pPr marL="457200" indent="-457200" algn="just">
              <a:buFont typeface="Arial" panose="020B0604020202020204" pitchFamily="34" charset="0"/>
              <a:buChar char="•"/>
            </a:pPr>
            <a:endParaRPr lang="en-IN" sz="2400" dirty="0"/>
          </a:p>
          <a:p>
            <a:endParaRPr lang="en-IN"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11</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Changes in Compensation Cess on vehicles</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400616729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dirty="0">
                <a:hlinkClick r:id="rId2"/>
              </a:rPr>
              <a:t>http://www.cbec.gov.in/resources//</a:t>
            </a:r>
            <a:r>
              <a:rPr lang="en-IN" sz="2400" dirty="0" smtClean="0">
                <a:hlinkClick r:id="rId2"/>
              </a:rPr>
              <a:t>htdocs-cbec/gst/List-Goods-where-changes-been-recommended-GST-Council.pdf</a:t>
            </a:r>
            <a:endParaRPr lang="en-IN" sz="2400" dirty="0" smtClean="0"/>
          </a:p>
          <a:p>
            <a:pPr marL="285750" indent="-285750">
              <a:buFont typeface="Arial" panose="020B0604020202020204" pitchFamily="34" charset="0"/>
              <a:buChar char="•"/>
            </a:pPr>
            <a:r>
              <a:rPr lang="en-IN" sz="2400" dirty="0" smtClean="0"/>
              <a:t>GST Rate have been streamlined on 40 products</a:t>
            </a:r>
          </a:p>
          <a:p>
            <a:pPr marL="285750" indent="-285750">
              <a:buFont typeface="Arial" panose="020B0604020202020204" pitchFamily="34" charset="0"/>
              <a:buChar char="•"/>
            </a:pPr>
            <a:r>
              <a:rPr lang="en-IN" sz="2400" dirty="0" smtClean="0"/>
              <a:t>Misuse of definition of branded products plugged through change in the same</a:t>
            </a:r>
          </a:p>
          <a:p>
            <a:pPr marL="285750" indent="-285750">
              <a:buFont typeface="Arial" panose="020B0604020202020204" pitchFamily="34" charset="0"/>
              <a:buChar char="•"/>
            </a:pPr>
            <a:r>
              <a:rPr lang="en-IN" sz="2400" dirty="0" smtClean="0"/>
              <a:t>GST rate on 134 indigenous </a:t>
            </a:r>
            <a:r>
              <a:rPr lang="en-IN" sz="2400" dirty="0"/>
              <a:t>hand </a:t>
            </a:r>
            <a:r>
              <a:rPr lang="en-IN" sz="2400" dirty="0" smtClean="0"/>
              <a:t>made musical instruments such as </a:t>
            </a:r>
            <a:r>
              <a:rPr lang="en-IN" sz="2400" dirty="0" err="1" smtClean="0"/>
              <a:t>tarang</a:t>
            </a:r>
            <a:r>
              <a:rPr lang="en-IN" sz="2400" dirty="0" smtClean="0"/>
              <a:t>, </a:t>
            </a:r>
            <a:r>
              <a:rPr lang="en-IN" sz="2400" dirty="0" err="1" smtClean="0"/>
              <a:t>veena</a:t>
            </a:r>
            <a:r>
              <a:rPr lang="en-IN" sz="2400" dirty="0" smtClean="0"/>
              <a:t>, </a:t>
            </a:r>
            <a:r>
              <a:rPr lang="en-IN" sz="2400" dirty="0" err="1" smtClean="0"/>
              <a:t>dholak</a:t>
            </a:r>
            <a:r>
              <a:rPr lang="en-IN" sz="2400" dirty="0" smtClean="0"/>
              <a:t>, </a:t>
            </a:r>
            <a:r>
              <a:rPr lang="en-IN" sz="2400" dirty="0" err="1" smtClean="0"/>
              <a:t>tabala</a:t>
            </a:r>
            <a:r>
              <a:rPr lang="en-IN" sz="2400" dirty="0" smtClean="0"/>
              <a:t>, </a:t>
            </a:r>
            <a:r>
              <a:rPr lang="en-IN" sz="2400" dirty="0" err="1" smtClean="0"/>
              <a:t>ektara</a:t>
            </a:r>
            <a:r>
              <a:rPr lang="en-IN" sz="2400" dirty="0" smtClean="0"/>
              <a:t>, etc. reduced to NIL ( Exempted)</a:t>
            </a:r>
            <a:endParaRPr lang="en-IN" sz="2400" dirty="0"/>
          </a:p>
          <a:p>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12</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Changes in GST Rate</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157873329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3840" y="1143000"/>
            <a:ext cx="8610600" cy="4983167"/>
          </a:xfrm>
        </p:spPr>
        <p:txBody>
          <a:bodyPr/>
          <a:lstStyle/>
          <a:p>
            <a:pPr marL="285750" indent="-285750">
              <a:buFont typeface="Arial" panose="020B0604020202020204" pitchFamily="34" charset="0"/>
              <a:buChar char="•"/>
            </a:pPr>
            <a:r>
              <a:rPr lang="en-IN" sz="2400" dirty="0"/>
              <a:t>The issue of avoidance of 5% GST on pulses, cereals and flours, put up in unit container and bearing a registered brand name, was </a:t>
            </a:r>
            <a:r>
              <a:rPr lang="en-IN" sz="2400" dirty="0" smtClean="0"/>
              <a:t>discussed </a:t>
            </a:r>
            <a:r>
              <a:rPr lang="en-IN" sz="2400" dirty="0"/>
              <a:t>by the GST Council. </a:t>
            </a:r>
            <a:r>
              <a:rPr lang="en-IN" sz="2400" dirty="0" smtClean="0"/>
              <a:t>Following changes recommended –</a:t>
            </a:r>
          </a:p>
          <a:p>
            <a:pPr marL="800100" lvl="1" indent="-285750" algn="just">
              <a:buFont typeface="Wingdings" pitchFamily="2" charset="2"/>
              <a:buChar char="Ø"/>
            </a:pPr>
            <a:r>
              <a:rPr lang="en-IN" sz="2400" dirty="0" smtClean="0"/>
              <a:t>A </a:t>
            </a:r>
            <a:r>
              <a:rPr lang="en-IN" sz="2400" dirty="0"/>
              <a:t>brand registered as on 15.05.2017 shall be deemed to be a registered brand for the purposes of levy of 5% GST, irrespective of whether or not such brand is subsequently deregistered. </a:t>
            </a:r>
            <a:endParaRPr lang="en-IN" sz="2400" dirty="0" smtClean="0"/>
          </a:p>
          <a:p>
            <a:pPr marL="800100" lvl="1" indent="-285750" algn="just">
              <a:buFont typeface="Wingdings" pitchFamily="2" charset="2"/>
              <a:buChar char="Ø"/>
            </a:pPr>
            <a:r>
              <a:rPr lang="en-IN" sz="2400" dirty="0" smtClean="0"/>
              <a:t>A </a:t>
            </a:r>
            <a:r>
              <a:rPr lang="en-IN" sz="2400" dirty="0"/>
              <a:t>brand registered as on 15.05.2017 under the Copyright Act, 1957 shall also be treated as a registered brand for the purposes of levy of 5% GST. </a:t>
            </a:r>
            <a:endParaRPr lang="en-IN" sz="2400" dirty="0" smtClean="0"/>
          </a:p>
          <a:p>
            <a:pPr marL="800100" lvl="1" indent="-285750" algn="just">
              <a:buFont typeface="Wingdings" pitchFamily="2" charset="2"/>
              <a:buChar char="Ø"/>
            </a:pPr>
            <a:r>
              <a:rPr lang="en-IN" sz="2400" dirty="0" smtClean="0"/>
              <a:t>A </a:t>
            </a:r>
            <a:r>
              <a:rPr lang="en-IN" sz="2400" dirty="0"/>
              <a:t>brand registered as on 15.05.2017 under any law for the time being in force </a:t>
            </a:r>
            <a:r>
              <a:rPr lang="en-IN" sz="2400" u="sng" dirty="0"/>
              <a:t>in any other country </a:t>
            </a:r>
            <a:r>
              <a:rPr lang="en-IN" sz="2400" dirty="0"/>
              <a:t>shall also be deemed to be a registered brand for the purposes of levy of 5% GST.</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13</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Misuse of brand name definition</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38643799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buFont typeface="Arial" panose="020B0604020202020204" pitchFamily="34" charset="0"/>
              <a:buChar char="•"/>
            </a:pPr>
            <a:r>
              <a:rPr lang="en-IN" sz="2400" dirty="0" smtClean="0"/>
              <a:t>GST reduced from 12% to 5%</a:t>
            </a:r>
          </a:p>
          <a:p>
            <a:pPr marL="800100" lvl="1" indent="-285750" algn="just"/>
            <a:r>
              <a:rPr lang="en-IN" sz="2400" dirty="0"/>
              <a:t>Walnuts, whether or not shelled; Tamarind dried; Roasted Gram; </a:t>
            </a:r>
            <a:r>
              <a:rPr lang="en-IN" sz="2400" dirty="0" err="1"/>
              <a:t>Dhoop</a:t>
            </a:r>
            <a:r>
              <a:rPr lang="en-IN" sz="2400" dirty="0"/>
              <a:t> </a:t>
            </a:r>
            <a:r>
              <a:rPr lang="en-IN" sz="2400" dirty="0" err="1"/>
              <a:t>batti</a:t>
            </a:r>
            <a:r>
              <a:rPr lang="en-IN" sz="2400" dirty="0"/>
              <a:t>, </a:t>
            </a:r>
            <a:r>
              <a:rPr lang="en-IN" sz="2400" dirty="0" err="1"/>
              <a:t>dhoop</a:t>
            </a:r>
            <a:r>
              <a:rPr lang="en-IN" sz="2400" dirty="0"/>
              <a:t>, </a:t>
            </a:r>
            <a:r>
              <a:rPr lang="en-IN" sz="2400" dirty="0" err="1"/>
              <a:t>sambhrani</a:t>
            </a:r>
            <a:r>
              <a:rPr lang="en-IN" sz="2400" dirty="0"/>
              <a:t> and other similar items; Duty Credit Scrips; Corduroy fabrics ; Saree fall; Grass, leaf and reed and fibre products, including mats, pouches, </a:t>
            </a:r>
            <a:r>
              <a:rPr lang="en-IN" sz="2400" dirty="0" smtClean="0"/>
              <a:t>wallets</a:t>
            </a: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14</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Change in GST Rates </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141987241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3360" y="1432560"/>
            <a:ext cx="8686800" cy="4693607"/>
          </a:xfrm>
        </p:spPr>
        <p:txBody>
          <a:bodyPr/>
          <a:lstStyle/>
          <a:p>
            <a:pPr marL="285750" indent="-285750">
              <a:buFont typeface="Arial" panose="020B0604020202020204" pitchFamily="34" charset="0"/>
              <a:buChar char="•"/>
            </a:pPr>
            <a:r>
              <a:rPr lang="en-IN" sz="2400" dirty="0" smtClean="0"/>
              <a:t>GST Rate reduced from 28% to 18%</a:t>
            </a:r>
          </a:p>
          <a:p>
            <a:pPr marL="800100" lvl="1" indent="-285750"/>
            <a:r>
              <a:rPr lang="en-IN" sz="2400" dirty="0"/>
              <a:t>Custard powder; Medical grade sterile disposable gloves of plastics ; Plastic raincoats ; Rice rubber rolls for paddy de-husking machine ; Computer monitors </a:t>
            </a:r>
            <a:r>
              <a:rPr lang="en-IN" sz="2400" dirty="0" smtClean="0"/>
              <a:t>up to </a:t>
            </a:r>
            <a:r>
              <a:rPr lang="en-IN" sz="2400" dirty="0"/>
              <a:t>20” ; Kitchen gas </a:t>
            </a:r>
            <a:r>
              <a:rPr lang="en-IN" sz="2400" dirty="0" smtClean="0"/>
              <a:t>lighters; </a:t>
            </a:r>
          </a:p>
          <a:p>
            <a:pPr marL="285750" indent="-285750">
              <a:buFont typeface="Arial" panose="020B0604020202020204" pitchFamily="34" charset="0"/>
              <a:buChar char="•"/>
            </a:pPr>
            <a:r>
              <a:rPr lang="en-IN" sz="2400" dirty="0" smtClean="0"/>
              <a:t>GST Rate reduced from 18% to 12%</a:t>
            </a:r>
          </a:p>
          <a:p>
            <a:pPr marL="800100" lvl="1" indent="-285750"/>
            <a:r>
              <a:rPr lang="en-IN" sz="2400" dirty="0"/>
              <a:t>Batters, including </a:t>
            </a:r>
            <a:r>
              <a:rPr lang="en-IN" sz="2400" dirty="0" err="1"/>
              <a:t>idli</a:t>
            </a:r>
            <a:r>
              <a:rPr lang="en-IN" sz="2400" dirty="0"/>
              <a:t> / </a:t>
            </a:r>
            <a:r>
              <a:rPr lang="en-IN" sz="2400" dirty="0" err="1"/>
              <a:t>dosa</a:t>
            </a:r>
            <a:r>
              <a:rPr lang="en-IN" sz="2400" dirty="0"/>
              <a:t> batter; Textile caps ; Nozzles for drip irrigation equipment or sprinklers [mechanical appliances (whether or not hand operated) for projecting, dispersing or spraying liquids or powders] ; Table and Kitchenware etc. of wood; Tableware, kitchenware, other household articles and toilet articles of porcelain or china</a:t>
            </a:r>
            <a:endParaRPr lang="en-IN" sz="2400" dirty="0" smtClean="0"/>
          </a:p>
          <a:p>
            <a:pPr marL="800100" lvl="1" indent="-285750"/>
            <a:endParaRPr lang="en-IN" sz="2175"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15</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Change in GST Rates</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346257644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01580"/>
            <a:ext cx="8702040" cy="4969239"/>
          </a:xfrm>
        </p:spPr>
        <p:txBody>
          <a:bodyPr/>
          <a:lstStyle/>
          <a:p>
            <a:pPr marL="285750" indent="-285750" algn="just">
              <a:buFont typeface="Arial" panose="020B0604020202020204" pitchFamily="34" charset="0"/>
              <a:buChar char="•"/>
            </a:pPr>
            <a:r>
              <a:rPr lang="en-IN" sz="2400" dirty="0" smtClean="0"/>
              <a:t>GST Rate reduced from 28% to 12%</a:t>
            </a:r>
          </a:p>
          <a:p>
            <a:pPr marL="285750" lvl="1" indent="-285750" algn="just"/>
            <a:r>
              <a:rPr lang="en-IN" sz="2400" dirty="0"/>
              <a:t>Idols of wood, stone [including marble] and metals [other than those made of precious metals]; Stone inlay work; Pots, jars and similar articles of a kind used for the conveyance and packing of goods of ceramic; Statues, statuettes, pedestals; high or low reliefs, crosses, figures of animals, bowls, vases, cups, cachou boxes, writing sets, ashtrays, paper weights, artificial fruit and foliage, </a:t>
            </a:r>
            <a:r>
              <a:rPr lang="en-IN" sz="2400" dirty="0" smtClean="0"/>
              <a:t>etc.; </a:t>
            </a:r>
            <a:r>
              <a:rPr lang="en-IN" sz="2400" dirty="0"/>
              <a:t>other ornamental goods essentially of stone;</a:t>
            </a:r>
          </a:p>
          <a:p>
            <a:pPr marL="285750" indent="-285750" algn="just">
              <a:buFont typeface="Arial" panose="020B0604020202020204" pitchFamily="34" charset="0"/>
              <a:buChar char="•"/>
            </a:pPr>
            <a:r>
              <a:rPr lang="en-IN" sz="2400" dirty="0" smtClean="0"/>
              <a:t>Tableware</a:t>
            </a:r>
            <a:r>
              <a:rPr lang="en-IN" sz="2400" dirty="0"/>
              <a:t>, kitchenware, other household articles and toilet articles other than of porcelain or china [including small accessories bathroom or sanitary fittings such as soap dishes, sponge baskets, toothbrush holders, towel hooks and toilet paper holders]</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16</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Change in GST Rates</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133474426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dirty="0"/>
              <a:t>Idols made of </a:t>
            </a:r>
            <a:r>
              <a:rPr lang="en-IN" sz="2400" dirty="0" smtClean="0"/>
              <a:t>clay</a:t>
            </a:r>
          </a:p>
          <a:p>
            <a:pPr marL="800100" lvl="1" indent="-285750"/>
            <a:r>
              <a:rPr lang="en-IN" sz="2400" dirty="0" smtClean="0"/>
              <a:t>28% to Nil </a:t>
            </a:r>
          </a:p>
          <a:p>
            <a:pPr marL="285750" indent="-285750">
              <a:buFont typeface="Arial" panose="020B0604020202020204" pitchFamily="34" charset="0"/>
              <a:buChar char="•"/>
            </a:pPr>
            <a:r>
              <a:rPr lang="en-IN" sz="2400" dirty="0"/>
              <a:t>Rough industrial diamonds including unsorted rough </a:t>
            </a:r>
            <a:r>
              <a:rPr lang="en-IN" sz="2400" dirty="0" smtClean="0"/>
              <a:t>diamonds</a:t>
            </a:r>
          </a:p>
          <a:p>
            <a:pPr marL="800100" lvl="1" indent="-285750"/>
            <a:r>
              <a:rPr lang="en-IN" sz="2400" dirty="0" smtClean="0"/>
              <a:t>3% to 0.25%</a:t>
            </a:r>
          </a:p>
          <a:p>
            <a:pPr marL="285750" indent="-285750">
              <a:buFont typeface="Arial" panose="020B0604020202020204" pitchFamily="34" charset="0"/>
              <a:buChar char="•"/>
            </a:pPr>
            <a:r>
              <a:rPr lang="en-IN" sz="2400" dirty="0"/>
              <a:t>Cotton </a:t>
            </a:r>
            <a:r>
              <a:rPr lang="en-IN" sz="2400" dirty="0" smtClean="0"/>
              <a:t>quilts</a:t>
            </a:r>
          </a:p>
          <a:p>
            <a:pPr marL="800100" lvl="1" indent="-285750"/>
            <a:r>
              <a:rPr lang="en-IN" sz="2400" dirty="0" smtClean="0"/>
              <a:t>5</a:t>
            </a:r>
            <a:r>
              <a:rPr lang="en-IN" sz="2400" dirty="0"/>
              <a:t>% on cotton quilts not exceeding Rs.1000 per piece, 12% on cotton quilts exceeding Rs.1000 per </a:t>
            </a:r>
            <a:r>
              <a:rPr lang="en-IN" sz="2400" dirty="0" smtClean="0"/>
              <a:t>piece</a:t>
            </a:r>
          </a:p>
          <a:p>
            <a:pPr marL="285750" indent="-285750">
              <a:buFont typeface="Arial" panose="020B0604020202020204" pitchFamily="34" charset="0"/>
              <a:buChar char="•"/>
            </a:pPr>
            <a:r>
              <a:rPr lang="en-IN" sz="2400" dirty="0" smtClean="0"/>
              <a:t>Worked </a:t>
            </a:r>
            <a:r>
              <a:rPr lang="en-IN" sz="2400" dirty="0"/>
              <a:t>corals, other than articles of </a:t>
            </a:r>
            <a:r>
              <a:rPr lang="en-IN" sz="2400" dirty="0" smtClean="0"/>
              <a:t>coral</a:t>
            </a:r>
          </a:p>
          <a:p>
            <a:pPr marL="800100" lvl="1" indent="-285750"/>
            <a:r>
              <a:rPr lang="en-IN" sz="2400" dirty="0" smtClean="0"/>
              <a:t>28% to 5%</a:t>
            </a: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17</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Change in GST Rates</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25969362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dirty="0"/>
              <a:t>Oil cakes </a:t>
            </a:r>
            <a:r>
              <a:rPr lang="en-IN" sz="2400" dirty="0" smtClean="0"/>
              <a:t>; Cotton seed oil cake </a:t>
            </a:r>
          </a:p>
          <a:p>
            <a:pPr marL="800100" lvl="1" indent="-285750">
              <a:buFont typeface="Wingdings" pitchFamily="2" charset="2"/>
              <a:buChar char="Ø"/>
            </a:pPr>
            <a:r>
              <a:rPr lang="en-IN" sz="2400" dirty="0"/>
              <a:t>Earlier rates Nil for cattle feed 5% for other </a:t>
            </a:r>
            <a:r>
              <a:rPr lang="en-IN" sz="2400" dirty="0" smtClean="0"/>
              <a:t>uses….. Now </a:t>
            </a:r>
            <a:r>
              <a:rPr lang="en-IN" sz="2400" dirty="0" smtClean="0"/>
              <a:t>changed to : 5</a:t>
            </a:r>
            <a:r>
              <a:rPr lang="en-IN" sz="2400" dirty="0"/>
              <a:t>% </a:t>
            </a:r>
            <a:r>
              <a:rPr lang="en-IN" sz="2400" dirty="0" smtClean="0"/>
              <a:t>for </a:t>
            </a:r>
            <a:r>
              <a:rPr lang="en-IN" sz="2400" dirty="0" smtClean="0"/>
              <a:t>oil </a:t>
            </a:r>
            <a:r>
              <a:rPr lang="en-IN" sz="2400" dirty="0" smtClean="0"/>
              <a:t>cakes and NIL for cotton seed oil cakes </a:t>
            </a:r>
            <a:r>
              <a:rPr lang="en-IN" sz="2400" dirty="0"/>
              <a:t>[irrespective of end use</a:t>
            </a:r>
            <a:r>
              <a:rPr lang="en-IN" sz="2400" dirty="0" smtClean="0"/>
              <a:t>]</a:t>
            </a:r>
          </a:p>
          <a:p>
            <a:pPr marL="800100" lvl="1" indent="-285750">
              <a:buNone/>
            </a:pPr>
            <a:endParaRPr lang="en-IN" sz="2400" dirty="0" smtClean="0"/>
          </a:p>
          <a:p>
            <a:pPr marL="285750" indent="-285750">
              <a:buFont typeface="Arial" panose="020B0604020202020204" pitchFamily="34" charset="0"/>
              <a:buChar char="•"/>
            </a:pPr>
            <a:r>
              <a:rPr lang="en-IN" sz="2400" dirty="0" err="1"/>
              <a:t>Hawan</a:t>
            </a:r>
            <a:r>
              <a:rPr lang="en-IN" sz="2400" dirty="0"/>
              <a:t> </a:t>
            </a:r>
            <a:r>
              <a:rPr lang="en-IN" sz="2400" dirty="0" err="1" smtClean="0"/>
              <a:t>Samagri</a:t>
            </a:r>
            <a:r>
              <a:rPr lang="en-IN" sz="2400" dirty="0" smtClean="0"/>
              <a:t> </a:t>
            </a:r>
          </a:p>
          <a:p>
            <a:pPr marL="800100" lvl="1" indent="-285750">
              <a:buFont typeface="Wingdings" pitchFamily="2" charset="2"/>
              <a:buChar char="Ø"/>
            </a:pPr>
            <a:r>
              <a:rPr lang="en-IN" sz="2400" dirty="0" smtClean="0"/>
              <a:t>Earlier different rates based on contents …. Now changed to </a:t>
            </a:r>
            <a:r>
              <a:rPr lang="en-IN" sz="2400" dirty="0" smtClean="0"/>
              <a:t> : Standard </a:t>
            </a:r>
            <a:r>
              <a:rPr lang="en-IN" sz="2400" dirty="0" smtClean="0"/>
              <a:t>rate of 5%</a:t>
            </a: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18</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Streamlining of GST rates </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306460659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dirty="0">
                <a:hlinkClick r:id="rId2"/>
              </a:rPr>
              <a:t>http://www.cbec.gov.in/resources//</a:t>
            </a:r>
            <a:r>
              <a:rPr lang="en-IN" sz="2400" dirty="0" smtClean="0">
                <a:hlinkClick r:id="rId2"/>
              </a:rPr>
              <a:t>htdocs-cbec/customs/cs-circulars/cs-circulars-2017/circ36-2017cs-revised.pdf</a:t>
            </a:r>
            <a:endParaRPr lang="en-IN" sz="2400" dirty="0" smtClean="0"/>
          </a:p>
          <a:p>
            <a:pPr marL="285750" indent="-285750">
              <a:buFont typeface="Arial" panose="020B0604020202020204" pitchFamily="34" charset="0"/>
              <a:buChar char="•"/>
            </a:pPr>
            <a:r>
              <a:rPr lang="en-IN" sz="2400" dirty="0" smtClean="0"/>
              <a:t>New self sealing to come into effect </a:t>
            </a:r>
            <a:r>
              <a:rPr lang="en-IN" sz="2400" dirty="0" err="1" smtClean="0"/>
              <a:t>w.e.f</a:t>
            </a:r>
            <a:r>
              <a:rPr lang="en-IN" sz="2400" dirty="0" smtClean="0"/>
              <a:t> </a:t>
            </a:r>
            <a:r>
              <a:rPr lang="en-IN" sz="2400" dirty="0" smtClean="0"/>
              <a:t> 01.10.2017</a:t>
            </a:r>
            <a:endParaRPr lang="en-IN" sz="2400" dirty="0" smtClean="0"/>
          </a:p>
          <a:p>
            <a:pPr marL="285750" indent="-285750">
              <a:buFont typeface="Arial" panose="020B0604020202020204" pitchFamily="34" charset="0"/>
              <a:buChar char="•"/>
            </a:pPr>
            <a:r>
              <a:rPr lang="en-IN" sz="2400" dirty="0" smtClean="0"/>
              <a:t>Exporters availing factory stuffing- automatically entitled for self-sealing; All AEOs will be eligible for self sealing; </a:t>
            </a:r>
          </a:p>
          <a:p>
            <a:pPr marL="285750" indent="-285750">
              <a:buFont typeface="Arial" panose="020B0604020202020204" pitchFamily="34" charset="0"/>
              <a:buChar char="•"/>
            </a:pPr>
            <a:r>
              <a:rPr lang="en-IN" sz="2400" dirty="0" smtClean="0"/>
              <a:t>Permission for self-sealing once granted to be valid till </a:t>
            </a:r>
            <a:r>
              <a:rPr lang="en-IN" sz="2400" dirty="0" smtClean="0"/>
              <a:t>withdrawn.</a:t>
            </a:r>
            <a:endParaRPr lang="en-IN" sz="2400" dirty="0" smtClean="0"/>
          </a:p>
          <a:p>
            <a:pPr marL="285750" indent="-285750">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19</a:t>
            </a:fld>
            <a:endParaRPr lang="en-US">
              <a:solidFill>
                <a:prstClr val="black">
                  <a:tint val="75000"/>
                </a:prstClr>
              </a:solidFill>
            </a:endParaRPr>
          </a:p>
        </p:txBody>
      </p:sp>
      <p:sp>
        <p:nvSpPr>
          <p:cNvPr id="4" name="Title 3"/>
          <p:cNvSpPr>
            <a:spLocks noGrp="1"/>
          </p:cNvSpPr>
          <p:nvPr>
            <p:ph type="title"/>
          </p:nvPr>
        </p:nvSpPr>
        <p:spPr/>
        <p:txBody>
          <a:bodyPr>
            <a:normAutofit fontScale="90000"/>
          </a:bodyPr>
          <a:lstStyle/>
          <a:p>
            <a:r>
              <a:rPr lang="en-IN" dirty="0" smtClean="0"/>
              <a:t>Electronic Sealing of containers by exporters under seal-sealing procedure</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426979171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0" dirty="0"/>
              <a:t>Background</a:t>
            </a:r>
          </a:p>
        </p:txBody>
      </p:sp>
      <p:sp>
        <p:nvSpPr>
          <p:cNvPr id="3" name="Content Placeholder 2"/>
          <p:cNvSpPr>
            <a:spLocks noGrp="1"/>
          </p:cNvSpPr>
          <p:nvPr>
            <p:ph idx="1"/>
          </p:nvPr>
        </p:nvSpPr>
        <p:spPr/>
        <p:txBody>
          <a:bodyPr>
            <a:normAutofit/>
          </a:bodyPr>
          <a:lstStyle/>
          <a:p>
            <a:pPr lvl="1" algn="just"/>
            <a:r>
              <a:rPr lang="en-IN" sz="2800" dirty="0"/>
              <a:t>This Presentation covers the GST changes / observations/ press releases/ Tweet FAQs/ Sectoral FAQs released by CBEC since the last update on </a:t>
            </a:r>
            <a:r>
              <a:rPr lang="en-IN" sz="2800" dirty="0" smtClean="0"/>
              <a:t>02.09.2017</a:t>
            </a:r>
            <a:r>
              <a:rPr lang="en-IN" sz="2800" dirty="0"/>
              <a:t>. It supplements the earlier GST Updates. </a:t>
            </a:r>
          </a:p>
          <a:p>
            <a:pPr lvl="1" algn="just"/>
            <a:r>
              <a:rPr lang="en-IN" sz="2800" dirty="0"/>
              <a:t>This presentation is based on CGST Act/Rules/ Notifications. Similar parallel provisions in State Laws may be referred to as required </a:t>
            </a:r>
          </a:p>
          <a:p>
            <a:pPr marL="257175" lvl="1" indent="0">
              <a:buNone/>
            </a:pPr>
            <a:endParaRPr lang="en-IN" sz="2400" b="1" dirty="0"/>
          </a:p>
          <a:p>
            <a:pPr lvl="1"/>
            <a:endParaRPr lang="en-IN" sz="2100" b="1" dirty="0"/>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 xmlns:p14="http://schemas.microsoft.com/office/powerpoint/2010/main" val="3790835607"/>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buFont typeface="Arial" panose="020B0604020202020204" pitchFamily="34" charset="0"/>
              <a:buChar char="•"/>
            </a:pPr>
            <a:r>
              <a:rPr lang="en-IN" sz="2400" dirty="0" smtClean="0"/>
              <a:t>Electronic Seal shall be “</a:t>
            </a:r>
            <a:r>
              <a:rPr lang="en-IN" sz="2400" i="1" dirty="0" smtClean="0"/>
              <a:t>RFID tamper proof one time bolt seal</a:t>
            </a:r>
            <a:r>
              <a:rPr lang="en-IN" sz="2400" dirty="0" smtClean="0"/>
              <a:t>” and shall bear </a:t>
            </a:r>
            <a:r>
              <a:rPr lang="en-IN" sz="2400" smtClean="0"/>
              <a:t>unique </a:t>
            </a:r>
            <a:r>
              <a:rPr lang="en-IN" sz="2400" smtClean="0"/>
              <a:t>number.</a:t>
            </a:r>
            <a:endParaRPr lang="en-IN" sz="2400" dirty="0" smtClean="0"/>
          </a:p>
          <a:p>
            <a:pPr marL="285750" indent="-285750" algn="just">
              <a:buFont typeface="Arial" panose="020B0604020202020204" pitchFamily="34" charset="0"/>
              <a:buChar char="•"/>
            </a:pPr>
            <a:r>
              <a:rPr lang="en-IN" sz="2400" dirty="0" smtClean="0"/>
              <a:t>Exporters shall directly procure RFID seals from vendors, confirming to the prescribed </a:t>
            </a:r>
            <a:r>
              <a:rPr lang="en-IN" sz="2400" dirty="0" smtClean="0"/>
              <a:t>standards.</a:t>
            </a:r>
            <a:endParaRPr lang="en-IN" sz="2400" dirty="0" smtClean="0"/>
          </a:p>
          <a:p>
            <a:pPr marL="285750" indent="-285750" algn="just">
              <a:buFont typeface="Arial" panose="020B0604020202020204" pitchFamily="34" charset="0"/>
              <a:buChar char="•"/>
            </a:pPr>
            <a:r>
              <a:rPr lang="en-IN" sz="2400" dirty="0" smtClean="0"/>
              <a:t>All vendors to transmit information to RMD and respective destination </a:t>
            </a:r>
            <a:r>
              <a:rPr lang="en-IN" sz="2400" dirty="0" smtClean="0"/>
              <a:t>ports.</a:t>
            </a:r>
            <a:endParaRPr lang="en-IN" sz="2400" dirty="0" smtClean="0"/>
          </a:p>
          <a:p>
            <a:pPr marL="285750" indent="-285750" algn="just">
              <a:buFont typeface="Arial" panose="020B0604020202020204" pitchFamily="34" charset="0"/>
              <a:buChar char="•"/>
            </a:pPr>
            <a:r>
              <a:rPr lang="en-IN" sz="2400" dirty="0" smtClean="0"/>
              <a:t>All Ports/ICDs to have reader </a:t>
            </a:r>
            <a:r>
              <a:rPr lang="en-IN" sz="2400" dirty="0" smtClean="0"/>
              <a:t>scanners.</a:t>
            </a:r>
            <a:endParaRPr lang="en-IN" sz="2400" dirty="0" smtClean="0"/>
          </a:p>
          <a:p>
            <a:pPr marL="285750" indent="-285750" algn="just">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20</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Self sealing Procedure</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220385678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dirty="0">
                <a:hlinkClick r:id="rId2"/>
              </a:rPr>
              <a:t>https://</a:t>
            </a:r>
            <a:r>
              <a:rPr lang="en-IN" sz="2400" dirty="0" smtClean="0">
                <a:hlinkClick r:id="rId2"/>
              </a:rPr>
              <a:t>cbec-gst.gov.in/</a:t>
            </a:r>
            <a:endParaRPr lang="en-IN" sz="2400" dirty="0"/>
          </a:p>
          <a:p>
            <a:pPr marL="285750" indent="-285750">
              <a:buFont typeface="Arial" panose="020B0604020202020204" pitchFamily="34" charset="0"/>
              <a:buChar char="•"/>
            </a:pPr>
            <a:r>
              <a:rPr lang="en-IN" sz="2400" dirty="0" smtClean="0">
                <a:hlinkClick r:id="rId3"/>
              </a:rPr>
              <a:t>CBEC </a:t>
            </a:r>
            <a:r>
              <a:rPr lang="en-IN" sz="2400" dirty="0">
                <a:hlinkClick r:id="rId3"/>
              </a:rPr>
              <a:t>MITRA </a:t>
            </a:r>
            <a:r>
              <a:rPr lang="en-IN" sz="2400" dirty="0" smtClean="0">
                <a:hlinkClick r:id="rId3"/>
              </a:rPr>
              <a:t>HELPDESK</a:t>
            </a:r>
            <a:endParaRPr lang="en-IN" sz="2400" dirty="0"/>
          </a:p>
          <a:p>
            <a:pPr marL="800100" lvl="1" indent="-285750"/>
            <a:r>
              <a:rPr lang="en-IN" sz="2400" dirty="0" smtClean="0"/>
              <a:t>1800 </a:t>
            </a:r>
            <a:r>
              <a:rPr lang="en-IN" sz="2400" dirty="0"/>
              <a:t>1200 </a:t>
            </a:r>
            <a:r>
              <a:rPr lang="en-IN" sz="2400" dirty="0" smtClean="0"/>
              <a:t>232</a:t>
            </a:r>
          </a:p>
          <a:p>
            <a:pPr marL="800100" lvl="1" indent="-285750"/>
            <a:r>
              <a:rPr lang="en-IN" sz="2400" dirty="0" smtClean="0">
                <a:hlinkClick r:id="rId4"/>
              </a:rPr>
              <a:t>cbecmitra.helpdesk@icegate.gov.in</a:t>
            </a:r>
            <a:endParaRPr lang="en-IN" sz="2400" dirty="0"/>
          </a:p>
          <a:p>
            <a:endParaRPr lang="en-IN" sz="2400" dirty="0" smtClean="0"/>
          </a:p>
          <a:p>
            <a:pPr marL="285750" indent="-285750">
              <a:buFont typeface="Arial" panose="020B0604020202020204" pitchFamily="34" charset="0"/>
              <a:buChar char="•"/>
            </a:pPr>
            <a:r>
              <a:rPr lang="en-IN" sz="2400" dirty="0" smtClean="0"/>
              <a:t>GSTN Help Desk</a:t>
            </a:r>
          </a:p>
          <a:p>
            <a:pPr marL="800100" lvl="1" indent="-285750"/>
            <a:r>
              <a:rPr lang="en-IN" sz="2400" dirty="0" smtClean="0">
                <a:hlinkClick r:id="rId5"/>
              </a:rPr>
              <a:t>helpdesk@gst.gov.in</a:t>
            </a:r>
            <a:endParaRPr lang="en-IN" sz="2400" dirty="0" smtClean="0"/>
          </a:p>
          <a:p>
            <a:pPr marL="800100" lvl="1" indent="-285750"/>
            <a:r>
              <a:rPr lang="en-IN" sz="2400" dirty="0"/>
              <a:t>Help Desk Number: 0120-4888999</a:t>
            </a:r>
            <a:endParaRPr lang="en-IN" sz="2400" dirty="0" smtClean="0"/>
          </a:p>
          <a:p>
            <a:pPr marL="285750" indent="-285750">
              <a:buFont typeface="Arial" panose="020B0604020202020204" pitchFamily="34" charset="0"/>
              <a:buChar char="•"/>
            </a:pPr>
            <a:endParaRPr lang="en-IN"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21</a:t>
            </a:fld>
            <a:endParaRPr lang="en-US">
              <a:solidFill>
                <a:prstClr val="black">
                  <a:tint val="75000"/>
                </a:prstClr>
              </a:solidFill>
            </a:endParaRPr>
          </a:p>
        </p:txBody>
      </p:sp>
      <p:sp>
        <p:nvSpPr>
          <p:cNvPr id="4" name="Title 3"/>
          <p:cNvSpPr>
            <a:spLocks noGrp="1"/>
          </p:cNvSpPr>
          <p:nvPr>
            <p:ph type="title"/>
          </p:nvPr>
        </p:nvSpPr>
        <p:spPr/>
        <p:txBody>
          <a:bodyPr/>
          <a:lstStyle/>
          <a:p>
            <a:r>
              <a:rPr lang="en-IN" sz="2800" b="0" dirty="0"/>
              <a:t>Any ISSUES/ queries? </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307612782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1" y="115094"/>
            <a:ext cx="5918199" cy="1027906"/>
          </a:xfrm>
        </p:spPr>
        <p:txBody>
          <a:bodyPr>
            <a:normAutofit/>
          </a:bodyPr>
          <a:lstStyle/>
          <a:p>
            <a:r>
              <a:rPr lang="en-IN" sz="3200" b="0" dirty="0"/>
              <a:t>Any ISSUES/ queries? </a:t>
            </a:r>
          </a:p>
        </p:txBody>
      </p:sp>
      <p:sp>
        <p:nvSpPr>
          <p:cNvPr id="3" name="Content Placeholder 2"/>
          <p:cNvSpPr>
            <a:spLocks noGrp="1"/>
          </p:cNvSpPr>
          <p:nvPr>
            <p:ph idx="1"/>
          </p:nvPr>
        </p:nvSpPr>
        <p:spPr>
          <a:xfrm>
            <a:off x="768096" y="2286000"/>
            <a:ext cx="7473536" cy="4023360"/>
          </a:xfrm>
        </p:spPr>
        <p:txBody>
          <a:bodyPr>
            <a:normAutofit/>
          </a:bodyPr>
          <a:lstStyle/>
          <a:p>
            <a:pPr lvl="1"/>
            <a:r>
              <a:rPr lang="en-IN" sz="2400" dirty="0"/>
              <a:t>Twitter Handles</a:t>
            </a:r>
          </a:p>
          <a:p>
            <a:pPr lvl="1"/>
            <a:r>
              <a:rPr lang="en-IN" sz="2400" dirty="0"/>
              <a:t>For General Questions</a:t>
            </a:r>
          </a:p>
          <a:p>
            <a:pPr lvl="1"/>
            <a:r>
              <a:rPr lang="en-IN" sz="2400" dirty="0">
                <a:hlinkClick r:id="rId2"/>
              </a:rPr>
              <a:t>https://twitter.com/askGST_GoI</a:t>
            </a:r>
            <a:endParaRPr lang="en-IN" sz="2400" dirty="0"/>
          </a:p>
          <a:p>
            <a:pPr lvl="1"/>
            <a:r>
              <a:rPr lang="en-IN" sz="2400" dirty="0"/>
              <a:t>For technology related issues</a:t>
            </a:r>
          </a:p>
          <a:p>
            <a:pPr lvl="1"/>
            <a:r>
              <a:rPr lang="en-IN" sz="2400" dirty="0">
                <a:hlinkClick r:id="rId3"/>
              </a:rPr>
              <a:t>https://twitter.com/askGSTech</a:t>
            </a:r>
            <a:endParaRPr lang="en-IN" sz="2400" dirty="0"/>
          </a:p>
          <a:p>
            <a:pPr lvl="1"/>
            <a:r>
              <a:rPr lang="en-IN" sz="2400" dirty="0"/>
              <a:t>NACIN twitter</a:t>
            </a:r>
          </a:p>
          <a:p>
            <a:pPr lvl="1"/>
            <a:r>
              <a:rPr lang="en-IN" sz="2400" dirty="0">
                <a:hlinkClick r:id="rId4"/>
              </a:rPr>
              <a:t>https://twitter.com/GSTNACIN</a:t>
            </a:r>
            <a:endParaRPr lang="en-IN" sz="2400" dirty="0"/>
          </a:p>
          <a:p>
            <a:pPr marL="128016" lvl="1" indent="0">
              <a:buNone/>
            </a:pPr>
            <a:endParaRPr lang="en-IN" sz="2400" dirty="0"/>
          </a:p>
        </p:txBody>
      </p:sp>
      <p:sp>
        <p:nvSpPr>
          <p:cNvPr id="5" name="Footer Placeholder 4"/>
          <p:cNvSpPr>
            <a:spLocks noGrp="1"/>
          </p:cNvSpPr>
          <p:nvPr>
            <p:ph type="ftr" sz="quarter" idx="3"/>
          </p:nvPr>
        </p:nvSpPr>
        <p:spPr/>
        <p:txBody>
          <a:bodyPr/>
          <a:lstStyle/>
          <a:p>
            <a:r>
              <a:rPr lang="en-IN"/>
              <a:t>National Academy of Customs, Indirect Taxes and Narcotics (NACIN)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22</a:t>
            </a:fld>
            <a:endParaRPr lang="en-US">
              <a:solidFill>
                <a:prstClr val="black">
                  <a:tint val="75000"/>
                </a:prstClr>
              </a:solidFill>
            </a:endParaRPr>
          </a:p>
        </p:txBody>
      </p:sp>
    </p:spTree>
    <p:extLst>
      <p:ext uri="{BB962C8B-B14F-4D97-AF65-F5344CB8AC3E}">
        <p14:creationId xmlns="" xmlns:p14="http://schemas.microsoft.com/office/powerpoint/2010/main" val="31330157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b="1" dirty="0">
                <a:solidFill>
                  <a:schemeClr val="bg1"/>
                </a:solidFill>
              </a:rPr>
              <a:t/>
            </a:r>
            <a:br>
              <a:rPr lang="en-IN" b="1" dirty="0">
                <a:solidFill>
                  <a:schemeClr val="bg1"/>
                </a:solidFill>
              </a:rPr>
            </a:br>
            <a:r>
              <a:rPr lang="en-IN" b="1" dirty="0">
                <a:solidFill>
                  <a:schemeClr val="bg1"/>
                </a:solidFill>
              </a:rPr>
              <a:t/>
            </a:r>
            <a:br>
              <a:rPr lang="en-IN" b="1" dirty="0">
                <a:solidFill>
                  <a:schemeClr val="bg1"/>
                </a:solidFill>
              </a:rPr>
            </a:br>
            <a:r>
              <a:rPr lang="en-US" b="1" dirty="0">
                <a:solidFill>
                  <a:schemeClr val="bg1"/>
                </a:solidFill>
              </a:rPr>
              <a:t/>
            </a:r>
            <a:br>
              <a:rPr lang="en-US" b="1" dirty="0">
                <a:solidFill>
                  <a:schemeClr val="bg1"/>
                </a:solidFill>
              </a:rPr>
            </a:br>
            <a:endParaRPr lang="en-IN" dirty="0">
              <a:solidFill>
                <a:srgbClr val="002060"/>
              </a:solidFill>
              <a:latin typeface="Berlin Sans FB Demi" pitchFamily="34" charset="0"/>
            </a:endParaRPr>
          </a:p>
        </p:txBody>
      </p:sp>
      <p:sp>
        <p:nvSpPr>
          <p:cNvPr id="10" name="Content Placeholder 9"/>
          <p:cNvSpPr>
            <a:spLocks noGrp="1"/>
          </p:cNvSpPr>
          <p:nvPr>
            <p:ph type="subTitle" idx="1"/>
          </p:nvPr>
        </p:nvSpPr>
        <p:spPr>
          <a:xfrm>
            <a:off x="1371600" y="3006330"/>
            <a:ext cx="6400800" cy="1314450"/>
          </a:xfrm>
        </p:spPr>
        <p:txBody>
          <a:bodyPr>
            <a:noAutofit/>
          </a:bodyPr>
          <a:lstStyle/>
          <a:p>
            <a:pPr algn="ctr"/>
            <a:r>
              <a:rPr lang="en-IN" sz="3713" b="1" dirty="0">
                <a:solidFill>
                  <a:schemeClr val="tx1"/>
                </a:solidFill>
              </a:rPr>
              <a:t>THANK YOU </a:t>
            </a:r>
            <a:r>
              <a:rPr lang="en-IN" dirty="0">
                <a:solidFill>
                  <a:schemeClr val="tx1"/>
                </a:solidFill>
              </a:rPr>
              <a:t> </a:t>
            </a:r>
          </a:p>
        </p:txBody>
      </p:sp>
      <p:sp>
        <p:nvSpPr>
          <p:cNvPr id="6" name="Footer Placeholder 5"/>
          <p:cNvSpPr>
            <a:spLocks noGrp="1"/>
          </p:cNvSpPr>
          <p:nvPr>
            <p:ph type="ftr" sz="quarter" idx="11"/>
          </p:nvPr>
        </p:nvSpPr>
        <p:spPr/>
        <p:txBody>
          <a:bodyPr/>
          <a:lstStyle/>
          <a:p>
            <a:r>
              <a:rPr lang="en-IN"/>
              <a:t>National Academy of Customs, Indirect Taxes and Narcotics (NACIN)</a:t>
            </a:r>
            <a:endParaRPr lang="en-US" dirty="0"/>
          </a:p>
        </p:txBody>
      </p:sp>
      <p:sp>
        <p:nvSpPr>
          <p:cNvPr id="8" name="Slide Number Placeholder 7"/>
          <p:cNvSpPr>
            <a:spLocks noGrp="1"/>
          </p:cNvSpPr>
          <p:nvPr>
            <p:ph type="sldNum" sz="quarter" idx="4294967295"/>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23</a:t>
            </a:fld>
            <a:endParaRPr lang="en-US">
              <a:solidFill>
                <a:prstClr val="black">
                  <a:tint val="75000"/>
                </a:prstClr>
              </a:solidFill>
            </a:endParaRPr>
          </a:p>
        </p:txBody>
      </p:sp>
      <p:sp>
        <p:nvSpPr>
          <p:cNvPr id="7" name="TextBox 6"/>
          <p:cNvSpPr txBox="1"/>
          <p:nvPr/>
        </p:nvSpPr>
        <p:spPr>
          <a:xfrm>
            <a:off x="6158430" y="1138180"/>
            <a:ext cx="1685581" cy="300082"/>
          </a:xfrm>
          <a:prstGeom prst="rect">
            <a:avLst/>
          </a:prstGeom>
          <a:noFill/>
        </p:spPr>
        <p:txBody>
          <a:bodyPr wrap="square" rtlCol="0">
            <a:spAutoFit/>
          </a:bodyPr>
          <a:lstStyle/>
          <a:p>
            <a:endParaRPr lang="en-US" sz="1350" dirty="0"/>
          </a:p>
        </p:txBody>
      </p:sp>
    </p:spTree>
    <p:extLst>
      <p:ext uri="{BB962C8B-B14F-4D97-AF65-F5344CB8AC3E}">
        <p14:creationId xmlns="" xmlns:p14="http://schemas.microsoft.com/office/powerpoint/2010/main" val="1254616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heckerboard(across)">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4"/>
            <a:ext cx="8442960" cy="4525963"/>
          </a:xfrm>
        </p:spPr>
        <p:txBody>
          <a:bodyPr/>
          <a:lstStyle/>
          <a:p>
            <a:pPr marL="457200" indent="-457200" algn="just">
              <a:buFont typeface="Arial" panose="020B0604020202020204" pitchFamily="34" charset="0"/>
              <a:buChar char="•"/>
            </a:pPr>
            <a:r>
              <a:rPr lang="en-IN" sz="2800" dirty="0" smtClean="0"/>
              <a:t>GST Council’s 21</a:t>
            </a:r>
            <a:r>
              <a:rPr lang="en-IN" sz="2800" baseline="30000" dirty="0" smtClean="0"/>
              <a:t>st</a:t>
            </a:r>
            <a:r>
              <a:rPr lang="en-IN" sz="2800" dirty="0" smtClean="0"/>
              <a:t> Meeting at Hyderabad on 9</a:t>
            </a:r>
            <a:r>
              <a:rPr lang="en-IN" sz="2800" baseline="30000" dirty="0" smtClean="0"/>
              <a:t>th</a:t>
            </a:r>
            <a:r>
              <a:rPr lang="en-IN" sz="2800" dirty="0" smtClean="0"/>
              <a:t> September, 2017 has taken major decisions pertaining to filing of returns and registration which are available at</a:t>
            </a:r>
          </a:p>
          <a:p>
            <a:pPr marL="457200" indent="-457200" algn="just">
              <a:buFont typeface="Arial" panose="020B0604020202020204" pitchFamily="34" charset="0"/>
              <a:buChar char="•"/>
            </a:pPr>
            <a:r>
              <a:rPr lang="en-IN" sz="2800" dirty="0">
                <a:hlinkClick r:id="rId2"/>
              </a:rPr>
              <a:t>http://pib.nic.in/newsite/PrintRelease.aspx?relid=170642</a:t>
            </a:r>
            <a:endParaRPr lang="en-IN" sz="2800" dirty="0"/>
          </a:p>
          <a:p>
            <a:pPr marL="457200" indent="-457200" algn="just">
              <a:buFont typeface="Arial" panose="020B0604020202020204" pitchFamily="34" charset="0"/>
              <a:buChar char="•"/>
            </a:pPr>
            <a:r>
              <a:rPr lang="en-IN" sz="2800" dirty="0" smtClean="0"/>
              <a:t> The same are discussed here in the ensuing slides</a:t>
            </a:r>
            <a:endParaRPr lang="en-IN" sz="28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3</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GST Council Decision</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220199257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b="1" dirty="0" smtClean="0"/>
              <a:t>GST TRAN 1 ( Transitional Credit form) </a:t>
            </a:r>
          </a:p>
          <a:p>
            <a:pPr marL="285750" indent="-285750"/>
            <a:endParaRPr lang="en-IN" sz="2400" b="1" dirty="0" smtClean="0"/>
          </a:p>
          <a:p>
            <a:pPr marL="800100" lvl="1" indent="-285750">
              <a:buFont typeface="Wingdings" pitchFamily="2" charset="2"/>
              <a:buChar char="Ø"/>
            </a:pPr>
            <a:r>
              <a:rPr lang="en-IN" sz="2400" dirty="0" smtClean="0"/>
              <a:t>Earlier Provision: To be filed in 90 days with no revision </a:t>
            </a:r>
          </a:p>
          <a:p>
            <a:pPr marL="800100" lvl="1" indent="-285750">
              <a:buFont typeface="Wingdings" pitchFamily="2" charset="2"/>
              <a:buChar char="Ø"/>
            </a:pPr>
            <a:r>
              <a:rPr lang="en-IN" sz="2400" dirty="0" smtClean="0"/>
              <a:t>Now revision allowed once  </a:t>
            </a:r>
          </a:p>
          <a:p>
            <a:pPr marL="800100" lvl="1" indent="-285750">
              <a:buFont typeface="Wingdings" pitchFamily="2" charset="2"/>
              <a:buChar char="Ø"/>
            </a:pPr>
            <a:r>
              <a:rPr lang="en-IN" sz="2400" dirty="0" smtClean="0"/>
              <a:t>The due date for submission of FORM GST TRAN-1 has been extended by one month i.e. 31</a:t>
            </a:r>
            <a:r>
              <a:rPr lang="en-IN" sz="2400" baseline="30000" dirty="0" smtClean="0"/>
              <a:t>st</a:t>
            </a:r>
            <a:r>
              <a:rPr lang="en-IN" sz="2400" dirty="0" smtClean="0"/>
              <a:t> October, 2017</a:t>
            </a: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4</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Transitional Credit form- TRAN 1 </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391212317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buFont typeface="Arial" panose="020B0604020202020204" pitchFamily="34" charset="0"/>
              <a:buChar char="•"/>
            </a:pPr>
            <a:r>
              <a:rPr lang="en-IN" sz="2400" dirty="0"/>
              <a:t>The registration for persons liable to deduct tax at source (TDS) and collect tax at source (TCS) will commence from 18</a:t>
            </a:r>
            <a:r>
              <a:rPr lang="en-IN" sz="2400" baseline="30000" dirty="0"/>
              <a:t>th</a:t>
            </a:r>
            <a:r>
              <a:rPr lang="en-IN" sz="2400" dirty="0"/>
              <a:t> September 2017. </a:t>
            </a:r>
            <a:endParaRPr lang="en-IN" sz="2400" dirty="0" smtClean="0"/>
          </a:p>
          <a:p>
            <a:pPr marL="285750" indent="-285750" algn="just">
              <a:buFont typeface="Arial" panose="020B0604020202020204" pitchFamily="34" charset="0"/>
              <a:buChar char="•"/>
            </a:pPr>
            <a:endParaRPr lang="en-IN" sz="2400" dirty="0"/>
          </a:p>
          <a:p>
            <a:pPr marL="285750" indent="-285750" algn="just">
              <a:buFont typeface="Arial" panose="020B0604020202020204" pitchFamily="34" charset="0"/>
              <a:buChar char="•"/>
            </a:pPr>
            <a:r>
              <a:rPr lang="en-IN" sz="2400" dirty="0" smtClean="0"/>
              <a:t>However</a:t>
            </a:r>
            <a:r>
              <a:rPr lang="en-IN" sz="2400" dirty="0"/>
              <a:t>, the date from which TDS and TCS will be deducted or collected will be notified by the Council later.</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5</a:t>
            </a:fld>
            <a:endParaRPr lang="en-US">
              <a:solidFill>
                <a:prstClr val="black">
                  <a:tint val="75000"/>
                </a:prstClr>
              </a:solidFill>
            </a:endParaRPr>
          </a:p>
        </p:txBody>
      </p:sp>
      <p:sp>
        <p:nvSpPr>
          <p:cNvPr id="4" name="Title 3"/>
          <p:cNvSpPr>
            <a:spLocks noGrp="1"/>
          </p:cNvSpPr>
          <p:nvPr>
            <p:ph type="title"/>
          </p:nvPr>
        </p:nvSpPr>
        <p:spPr>
          <a:xfrm>
            <a:off x="2499360" y="115094"/>
            <a:ext cx="4907280" cy="1027906"/>
          </a:xfrm>
        </p:spPr>
        <p:txBody>
          <a:bodyPr/>
          <a:lstStyle/>
          <a:p>
            <a:r>
              <a:rPr lang="en-IN" dirty="0" smtClean="0"/>
              <a:t>TDS and TCS Returns</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181882499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b="1" dirty="0" smtClean="0"/>
              <a:t>Timelines for returns of July, 2017</a:t>
            </a:r>
          </a:p>
          <a:p>
            <a:pPr marL="800100" lvl="1" indent="-285750">
              <a:buFont typeface="Wingdings" pitchFamily="2" charset="2"/>
              <a:buChar char="Ø"/>
            </a:pPr>
            <a:r>
              <a:rPr lang="en-IN" sz="2400" dirty="0" smtClean="0"/>
              <a:t>GSTR-1 ……… 10</a:t>
            </a:r>
            <a:r>
              <a:rPr lang="en-IN" sz="2400" baseline="30000" dirty="0" smtClean="0"/>
              <a:t>th</a:t>
            </a:r>
            <a:r>
              <a:rPr lang="en-IN" sz="2400" dirty="0" smtClean="0"/>
              <a:t> October, 2017</a:t>
            </a:r>
          </a:p>
          <a:p>
            <a:pPr marL="800100" lvl="1" indent="-285750">
              <a:buFont typeface="Wingdings" pitchFamily="2" charset="2"/>
              <a:buChar char="Ø"/>
            </a:pPr>
            <a:r>
              <a:rPr lang="en-IN" sz="2400" dirty="0" smtClean="0"/>
              <a:t>GSTR 2 ………. 31</a:t>
            </a:r>
            <a:r>
              <a:rPr lang="en-IN" sz="2400" baseline="30000" dirty="0" smtClean="0"/>
              <a:t>st</a:t>
            </a:r>
            <a:r>
              <a:rPr lang="en-IN" sz="2400" dirty="0" smtClean="0"/>
              <a:t> October, 2017</a:t>
            </a:r>
          </a:p>
          <a:p>
            <a:pPr marL="800100" lvl="1" indent="-285750">
              <a:buFont typeface="Wingdings" pitchFamily="2" charset="2"/>
              <a:buChar char="Ø"/>
            </a:pPr>
            <a:r>
              <a:rPr lang="en-IN" sz="2400" dirty="0" smtClean="0"/>
              <a:t>GSTR 3 ………. 10</a:t>
            </a:r>
            <a:r>
              <a:rPr lang="en-IN" sz="2400" baseline="30000" dirty="0" smtClean="0"/>
              <a:t>th</a:t>
            </a:r>
            <a:r>
              <a:rPr lang="en-IN" sz="2400" dirty="0" smtClean="0"/>
              <a:t> November, 2017</a:t>
            </a:r>
          </a:p>
          <a:p>
            <a:pPr marL="342900" indent="-342900" algn="just">
              <a:buFont typeface="Arial" panose="020B0604020202020204" pitchFamily="34" charset="0"/>
              <a:buChar char="•"/>
            </a:pPr>
            <a:r>
              <a:rPr lang="en-IN" sz="2400" dirty="0"/>
              <a:t>Due dates for filing of the above mentioned returns for subsequent periods </a:t>
            </a:r>
            <a:r>
              <a:rPr lang="en-IN" sz="2400" dirty="0" smtClean="0"/>
              <a:t>will </a:t>
            </a:r>
            <a:r>
              <a:rPr lang="en-IN" sz="2400" dirty="0"/>
              <a:t>be notified at a </a:t>
            </a:r>
            <a:r>
              <a:rPr lang="en-IN" sz="2400" dirty="0" smtClean="0"/>
              <a:t>later </a:t>
            </a:r>
            <a:r>
              <a:rPr lang="en-IN" sz="2400" dirty="0"/>
              <a:t>date</a:t>
            </a:r>
            <a:r>
              <a:rPr lang="en-IN" sz="2400" dirty="0" smtClean="0"/>
              <a:t>.</a:t>
            </a:r>
          </a:p>
          <a:p>
            <a:pPr marL="342900" indent="-342900" algn="just">
              <a:buFont typeface="Arial" panose="020B0604020202020204" pitchFamily="34" charset="0"/>
              <a:buChar char="•"/>
            </a:pPr>
            <a:r>
              <a:rPr lang="en-IN" sz="2400" b="1" dirty="0"/>
              <a:t>GSTR-3B</a:t>
            </a:r>
            <a:r>
              <a:rPr lang="en-IN" sz="2400" dirty="0"/>
              <a:t> will continue to be filed for the months of August to December, 2017.</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6</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Timelines for returns</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28719901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80160"/>
            <a:ext cx="8229600" cy="4846007"/>
          </a:xfrm>
        </p:spPr>
        <p:txBody>
          <a:bodyPr/>
          <a:lstStyle/>
          <a:p>
            <a:pPr marL="285750" indent="-285750">
              <a:buFont typeface="Arial" panose="020B0604020202020204" pitchFamily="34" charset="0"/>
              <a:buChar char="•"/>
            </a:pPr>
            <a:r>
              <a:rPr lang="en-IN" sz="2400" dirty="0" smtClean="0"/>
              <a:t>Timelines for returns of July, 2017</a:t>
            </a:r>
          </a:p>
          <a:p>
            <a:pPr marL="285750" indent="-285750">
              <a:buFont typeface="Arial" panose="020B0604020202020204" pitchFamily="34" charset="0"/>
              <a:buChar char="•"/>
            </a:pPr>
            <a:r>
              <a:rPr lang="en-IN" sz="2400" dirty="0" smtClean="0"/>
              <a:t>GSTR-4 ( Composition Dealers; Quarterly Return) </a:t>
            </a:r>
          </a:p>
          <a:p>
            <a:pPr marL="800100" lvl="1" indent="-285750">
              <a:buFont typeface="Wingdings" pitchFamily="2" charset="2"/>
              <a:buChar char="Ø"/>
            </a:pPr>
            <a:r>
              <a:rPr lang="en-IN" sz="2400" dirty="0" smtClean="0"/>
              <a:t>18</a:t>
            </a:r>
            <a:r>
              <a:rPr lang="en-IN" sz="2400" baseline="30000" dirty="0" smtClean="0"/>
              <a:t>th</a:t>
            </a:r>
            <a:r>
              <a:rPr lang="en-IN" sz="2400" dirty="0" smtClean="0"/>
              <a:t> October, 2017 ( No change)</a:t>
            </a:r>
          </a:p>
          <a:p>
            <a:pPr marL="800100" lvl="1" indent="-285750">
              <a:buFont typeface="Wingdings" pitchFamily="2" charset="2"/>
              <a:buChar char="Ø"/>
            </a:pPr>
            <a:r>
              <a:rPr lang="en-IN" sz="2400" dirty="0" smtClean="0"/>
              <a:t>Table-4 </a:t>
            </a:r>
            <a:r>
              <a:rPr lang="en-IN" sz="2400" dirty="0"/>
              <a:t>under GSTR-4 not to be filled for the quarter July-September 2017. </a:t>
            </a:r>
            <a:endParaRPr lang="en-IN" sz="2400" dirty="0" smtClean="0"/>
          </a:p>
          <a:p>
            <a:pPr marL="800100" lvl="1" indent="-285750">
              <a:buFont typeface="Wingdings" pitchFamily="2" charset="2"/>
              <a:buChar char="Ø"/>
            </a:pPr>
            <a:r>
              <a:rPr lang="en-IN" sz="2400" dirty="0" smtClean="0"/>
              <a:t>Requirement </a:t>
            </a:r>
            <a:r>
              <a:rPr lang="en-IN" sz="2400" dirty="0"/>
              <a:t>of filing GSTR-4A for this quarter is dispensed with.</a:t>
            </a:r>
            <a:endParaRPr lang="en-IN" sz="2400" dirty="0" smtClean="0"/>
          </a:p>
          <a:p>
            <a:pPr marL="285750" indent="-285750" algn="just">
              <a:buFont typeface="Arial" panose="020B0604020202020204" pitchFamily="34" charset="0"/>
              <a:buChar char="•"/>
            </a:pPr>
            <a:r>
              <a:rPr lang="en-IN" sz="2400" dirty="0"/>
              <a:t>A registered person (whether migrated or new registrant), who could not opt for composition scheme, shall be given the option to avail composition till 30</a:t>
            </a:r>
            <a:r>
              <a:rPr lang="en-IN" sz="2400" baseline="30000" dirty="0"/>
              <a:t>th</a:t>
            </a:r>
            <a:r>
              <a:rPr lang="en-IN" sz="2400" dirty="0"/>
              <a:t> September 2017 and such registered person shall be permitted to avail the benefit of composition scheme with effect from 1</a:t>
            </a:r>
            <a:r>
              <a:rPr lang="en-IN" sz="2400" baseline="30000" dirty="0"/>
              <a:t>st</a:t>
            </a:r>
            <a:r>
              <a:rPr lang="en-IN" sz="2400" dirty="0"/>
              <a:t> October, 2017.</a:t>
            </a:r>
            <a:endParaRPr lang="en-IN" sz="32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7</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Timelines - Composition Dealers</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88035548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dirty="0" smtClean="0"/>
              <a:t>Timelines for returns of July, 2017</a:t>
            </a:r>
          </a:p>
          <a:p>
            <a:pPr marL="285750" indent="-285750">
              <a:buFont typeface="Arial" panose="020B0604020202020204" pitchFamily="34" charset="0"/>
              <a:buChar char="•"/>
            </a:pPr>
            <a:r>
              <a:rPr lang="en-IN" sz="2400" dirty="0" smtClean="0"/>
              <a:t>GSTR-6 </a:t>
            </a:r>
            <a:r>
              <a:rPr lang="en-IN" sz="2400" dirty="0"/>
              <a:t>( Input Service Distributor)</a:t>
            </a:r>
          </a:p>
          <a:p>
            <a:pPr marL="800100" lvl="1" indent="-285750">
              <a:buFont typeface="Wingdings" pitchFamily="2" charset="2"/>
              <a:buChar char="Ø"/>
            </a:pPr>
            <a:r>
              <a:rPr lang="en-IN" sz="2400" dirty="0"/>
              <a:t>13</a:t>
            </a:r>
            <a:r>
              <a:rPr lang="en-IN" sz="2400" baseline="30000" dirty="0"/>
              <a:t>th</a:t>
            </a:r>
            <a:r>
              <a:rPr lang="en-IN" sz="2400" dirty="0"/>
              <a:t> October, 2017</a:t>
            </a:r>
          </a:p>
          <a:p>
            <a:pPr marL="285750" indent="-285750">
              <a:buFont typeface="Arial" panose="020B0604020202020204" pitchFamily="34" charset="0"/>
              <a:buChar char="•"/>
            </a:pPr>
            <a:r>
              <a:rPr lang="en-IN" sz="2400" dirty="0"/>
              <a:t>Due dates for filing of the above mentioned returns for subsequent periods </a:t>
            </a:r>
            <a:r>
              <a:rPr lang="en-IN" sz="2400" dirty="0" smtClean="0"/>
              <a:t> will </a:t>
            </a:r>
            <a:r>
              <a:rPr lang="en-IN" sz="2400" dirty="0"/>
              <a:t>be notified at a later date.</a:t>
            </a:r>
          </a:p>
          <a:p>
            <a:pPr marL="285750" indent="-285750">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8</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Timelines for returns - Input Service Distributor</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279605727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buFont typeface="Arial" panose="020B0604020202020204" pitchFamily="34" charset="0"/>
              <a:buChar char="•"/>
            </a:pPr>
            <a:r>
              <a:rPr lang="en-IN" sz="2400" dirty="0"/>
              <a:t>Presently, any person making inter-state taxable supplies is not eligible for threshold exemption of </a:t>
            </a:r>
            <a:r>
              <a:rPr lang="en-IN" sz="2400" dirty="0" smtClean="0"/>
              <a:t>Rs.20 </a:t>
            </a:r>
            <a:r>
              <a:rPr lang="en-IN" sz="2400" dirty="0"/>
              <a:t>lacs (</a:t>
            </a:r>
            <a:r>
              <a:rPr lang="en-IN" sz="2400" dirty="0" smtClean="0"/>
              <a:t>Rs.10 </a:t>
            </a:r>
            <a:r>
              <a:rPr lang="en-IN" sz="2400" dirty="0"/>
              <a:t>lacs in special category states except </a:t>
            </a:r>
            <a:r>
              <a:rPr lang="en-IN" sz="2400" dirty="0" smtClean="0"/>
              <a:t>J&amp;K</a:t>
            </a:r>
            <a:r>
              <a:rPr lang="en-IN" sz="2400" dirty="0"/>
              <a:t>) and is liable for registration. </a:t>
            </a:r>
            <a:endParaRPr lang="en-IN" sz="2400" dirty="0" smtClean="0"/>
          </a:p>
          <a:p>
            <a:pPr marL="285750" indent="-285750" algn="just">
              <a:buFont typeface="Arial" panose="020B0604020202020204" pitchFamily="34" charset="0"/>
              <a:buChar char="•"/>
            </a:pPr>
            <a:r>
              <a:rPr lang="en-IN" sz="2400" dirty="0" smtClean="0"/>
              <a:t>It </a:t>
            </a:r>
            <a:r>
              <a:rPr lang="en-IN" sz="2400" dirty="0"/>
              <a:t>has been decided to allow an exemption from registration to persons making inter-State taxable supplies of handicraft goods </a:t>
            </a:r>
            <a:r>
              <a:rPr lang="en-IN" sz="2400" dirty="0" smtClean="0"/>
              <a:t>up to </a:t>
            </a:r>
            <a:r>
              <a:rPr lang="en-IN" sz="2400" dirty="0"/>
              <a:t>aggregate turnover of </a:t>
            </a:r>
            <a:r>
              <a:rPr lang="en-IN" sz="2400" dirty="0" smtClean="0"/>
              <a:t>Rs.20 </a:t>
            </a:r>
            <a:r>
              <a:rPr lang="en-IN" sz="2400" dirty="0"/>
              <a:t>lacs as long as the person has a Permanent Account Number (PAN) and the goods move under the cover of an e-way bill, irrespective of the value of the consignment.</a:t>
            </a:r>
          </a:p>
          <a:p>
            <a:pPr marL="285750" indent="-285750">
              <a:buFont typeface="Arial" panose="020B0604020202020204" pitchFamily="34" charset="0"/>
              <a:buChar char="•"/>
            </a:pPr>
            <a:endParaRPr lang="en-IN"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9</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Relaxation in registration to inter-state suppliers of handicrafts</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3288733549"/>
      </p:ext>
    </p:extLst>
  </p:cSld>
  <p:clrMapOvr>
    <a:masterClrMapping/>
  </p:clrMapOvr>
  <p:transition/>
</p:sld>
</file>

<file path=ppt/theme/theme1.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10023</TotalTime>
  <Words>1645</Words>
  <Application>Microsoft Office PowerPoint</Application>
  <PresentationFormat>On-screen Show (4:3)</PresentationFormat>
  <Paragraphs>168</Paragraphs>
  <Slides>23</Slides>
  <Notes>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Theme2</vt:lpstr>
      <vt:lpstr>GST Update  </vt:lpstr>
      <vt:lpstr>Background</vt:lpstr>
      <vt:lpstr>GST Council Decision</vt:lpstr>
      <vt:lpstr>Transitional Credit form- TRAN 1 </vt:lpstr>
      <vt:lpstr>TDS and TCS Returns</vt:lpstr>
      <vt:lpstr>Timelines for returns</vt:lpstr>
      <vt:lpstr>Timelines - Composition Dealers</vt:lpstr>
      <vt:lpstr>Timelines for returns - Input Service Distributor</vt:lpstr>
      <vt:lpstr>Relaxation in registration to inter-state suppliers of handicrafts</vt:lpstr>
      <vt:lpstr>Relaxation of registration to job-workers making inter-state supplies</vt:lpstr>
      <vt:lpstr>Changes in Compensation Cess on vehicles</vt:lpstr>
      <vt:lpstr>Changes in GST Rate</vt:lpstr>
      <vt:lpstr>Misuse of brand name definition</vt:lpstr>
      <vt:lpstr>Change in GST Rates </vt:lpstr>
      <vt:lpstr>Change in GST Rates</vt:lpstr>
      <vt:lpstr>Change in GST Rates</vt:lpstr>
      <vt:lpstr>Change in GST Rates</vt:lpstr>
      <vt:lpstr>Streamlining of GST rates </vt:lpstr>
      <vt:lpstr>Electronic Sealing of containers by exporters under seal-sealing procedure</vt:lpstr>
      <vt:lpstr>Self sealing Procedure</vt:lpstr>
      <vt:lpstr>Any ISSUES/ queries? </vt:lpstr>
      <vt:lpstr>Any ISSUES/ queries? </vt:lpstr>
      <vt:lpstr>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Sambit</cp:lastModifiedBy>
  <cp:revision>380</cp:revision>
  <dcterms:created xsi:type="dcterms:W3CDTF">2017-03-10T16:10:22Z</dcterms:created>
  <dcterms:modified xsi:type="dcterms:W3CDTF">2017-09-10T17:48:41Z</dcterms:modified>
</cp:coreProperties>
</file>